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9" r:id="rId3"/>
    <p:sldId id="270" r:id="rId4"/>
    <p:sldId id="303" r:id="rId5"/>
    <p:sldId id="306" r:id="rId6"/>
    <p:sldId id="283" r:id="rId7"/>
    <p:sldId id="261" r:id="rId8"/>
    <p:sldId id="304" r:id="rId9"/>
    <p:sldId id="262" r:id="rId10"/>
    <p:sldId id="354" r:id="rId11"/>
    <p:sldId id="359" r:id="rId12"/>
    <p:sldId id="264" r:id="rId13"/>
    <p:sldId id="351" r:id="rId14"/>
    <p:sldId id="315" r:id="rId15"/>
    <p:sldId id="334" r:id="rId16"/>
    <p:sldId id="324" r:id="rId17"/>
    <p:sldId id="352" r:id="rId18"/>
    <p:sldId id="353" r:id="rId19"/>
    <p:sldId id="325" r:id="rId20"/>
    <p:sldId id="265" r:id="rId21"/>
    <p:sldId id="328" r:id="rId22"/>
    <p:sldId id="355" r:id="rId23"/>
    <p:sldId id="346" r:id="rId24"/>
    <p:sldId id="335" r:id="rId25"/>
    <p:sldId id="356" r:id="rId26"/>
    <p:sldId id="357" r:id="rId27"/>
    <p:sldId id="358" r:id="rId28"/>
    <p:sldId id="360" r:id="rId29"/>
    <p:sldId id="347" r:id="rId30"/>
    <p:sldId id="348" r:id="rId31"/>
    <p:sldId id="349" r:id="rId32"/>
    <p:sldId id="350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31" r:id="rId44"/>
    <p:sldId id="332" r:id="rId45"/>
    <p:sldId id="276" r:id="rId46"/>
    <p:sldId id="289" r:id="rId47"/>
    <p:sldId id="272" r:id="rId48"/>
    <p:sldId id="282" r:id="rId49"/>
    <p:sldId id="284" r:id="rId50"/>
    <p:sldId id="285" r:id="rId51"/>
    <p:sldId id="286" r:id="rId52"/>
    <p:sldId id="287" r:id="rId53"/>
    <p:sldId id="288" r:id="rId54"/>
    <p:sldId id="269" r:id="rId55"/>
    <p:sldId id="273" r:id="rId56"/>
    <p:sldId id="279" r:id="rId57"/>
    <p:sldId id="297" r:id="rId58"/>
    <p:sldId id="298" r:id="rId59"/>
    <p:sldId id="275" r:id="rId60"/>
    <p:sldId id="311" r:id="rId6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483"/>
    <a:srgbClr val="2446BF"/>
    <a:srgbClr val="2547BF"/>
    <a:srgbClr val="77B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92" autoAdjust="0"/>
  </p:normalViewPr>
  <p:slideViewPr>
    <p:cSldViewPr snapToGrid="0" snapToObjects="1">
      <p:cViewPr varScale="1">
        <p:scale>
          <a:sx n="105" d="100"/>
          <a:sy n="105" d="100"/>
        </p:scale>
        <p:origin x="178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-5080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8127D-3817-2D44-8DD7-ABC73547E5A3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B9431-07E8-3041-945E-806E8EF579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11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1AED7-93DD-1D4F-A373-DD5210240F81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07325-3A2C-204E-8A81-213AFB5822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04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07325-3A2C-204E-8A81-213AFB5822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34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emf"/><Relationship Id="rId7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54F523-16C0-4659-A300-5462FEB510BD}"/>
              </a:ext>
            </a:extLst>
          </p:cNvPr>
          <p:cNvSpPr/>
          <p:nvPr/>
        </p:nvSpPr>
        <p:spPr>
          <a:xfrm>
            <a:off x="0" y="3140334"/>
            <a:ext cx="9155652" cy="763398"/>
          </a:xfrm>
          <a:prstGeom prst="rect">
            <a:avLst/>
          </a:prstGeom>
          <a:solidFill>
            <a:srgbClr val="1D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</a:t>
            </a:r>
            <a:r>
              <a:rPr lang="de-CH" sz="2400" baseline="0" dirty="0">
                <a:latin typeface="Open sans"/>
                <a:cs typeface="Open sans"/>
              </a:rPr>
              <a:t> 01</a:t>
            </a:r>
            <a:endParaRPr lang="de-CH" sz="2400" dirty="0">
              <a:latin typeface="Open sans"/>
              <a:cs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1D79E-F1A4-48A9-840C-1FB5D7D51137}"/>
              </a:ext>
            </a:extLst>
          </p:cNvPr>
          <p:cNvSpPr/>
          <p:nvPr/>
        </p:nvSpPr>
        <p:spPr>
          <a:xfrm>
            <a:off x="0" y="4027827"/>
            <a:ext cx="9155652" cy="763398"/>
          </a:xfrm>
          <a:prstGeom prst="rect">
            <a:avLst/>
          </a:prstGeom>
          <a:solidFill>
            <a:srgbClr val="254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</a:t>
            </a:r>
            <a:r>
              <a:rPr lang="de-CH" sz="2400" baseline="0" dirty="0">
                <a:latin typeface="Open sans"/>
                <a:cs typeface="Open sans"/>
              </a:rPr>
              <a:t> 02</a:t>
            </a:r>
            <a:endParaRPr lang="de-CH" sz="2400" dirty="0">
              <a:latin typeface="Open sans"/>
              <a:cs typeface="Open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AC5BB-CFB0-484C-A6C9-98877B6B3FE7}"/>
              </a:ext>
            </a:extLst>
          </p:cNvPr>
          <p:cNvSpPr/>
          <p:nvPr/>
        </p:nvSpPr>
        <p:spPr>
          <a:xfrm>
            <a:off x="0" y="4915321"/>
            <a:ext cx="9155652" cy="763398"/>
          </a:xfrm>
          <a:prstGeom prst="rect">
            <a:avLst/>
          </a:prstGeom>
          <a:solidFill>
            <a:srgbClr val="244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</a:t>
            </a:r>
            <a:r>
              <a:rPr lang="de-CH" sz="2400" baseline="0" dirty="0">
                <a:latin typeface="Open sans"/>
                <a:cs typeface="Open sans"/>
              </a:rPr>
              <a:t> 03</a:t>
            </a:r>
            <a:endParaRPr lang="de-CH" sz="2400" dirty="0">
              <a:latin typeface="Open sans"/>
              <a:cs typeface="Open san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54F523-16C0-4659-A300-5462FEB510BD}"/>
              </a:ext>
            </a:extLst>
          </p:cNvPr>
          <p:cNvSpPr/>
          <p:nvPr userDrawn="1"/>
        </p:nvSpPr>
        <p:spPr>
          <a:xfrm>
            <a:off x="0" y="3140334"/>
            <a:ext cx="9155652" cy="763398"/>
          </a:xfrm>
          <a:prstGeom prst="rect">
            <a:avLst/>
          </a:prstGeom>
          <a:solidFill>
            <a:srgbClr val="1D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 01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71D79E-F1A4-48A9-840C-1FB5D7D51137}"/>
              </a:ext>
            </a:extLst>
          </p:cNvPr>
          <p:cNvSpPr/>
          <p:nvPr userDrawn="1"/>
        </p:nvSpPr>
        <p:spPr>
          <a:xfrm>
            <a:off x="0" y="4027827"/>
            <a:ext cx="9155652" cy="763398"/>
          </a:xfrm>
          <a:prstGeom prst="rect">
            <a:avLst/>
          </a:prstGeom>
          <a:solidFill>
            <a:srgbClr val="254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</a:t>
            </a:r>
            <a:r>
              <a:rPr lang="de-CH" sz="2400" baseline="0" dirty="0">
                <a:latin typeface="Open sans"/>
                <a:cs typeface="Open sans"/>
              </a:rPr>
              <a:t> 02</a:t>
            </a:r>
            <a:endParaRPr lang="de-CH" sz="2400" dirty="0">
              <a:latin typeface="Open sans"/>
              <a:cs typeface="Open san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17AC5BB-CFB0-484C-A6C9-98877B6B3FE7}"/>
              </a:ext>
            </a:extLst>
          </p:cNvPr>
          <p:cNvSpPr/>
          <p:nvPr userDrawn="1"/>
        </p:nvSpPr>
        <p:spPr>
          <a:xfrm>
            <a:off x="0" y="4915321"/>
            <a:ext cx="9155652" cy="763398"/>
          </a:xfrm>
          <a:prstGeom prst="rect">
            <a:avLst/>
          </a:prstGeom>
          <a:solidFill>
            <a:srgbClr val="244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/>
            <a:r>
              <a:rPr lang="de-CH" sz="2400" dirty="0">
                <a:latin typeface="Open sans"/>
                <a:cs typeface="Open sans"/>
              </a:rPr>
              <a:t>Inhalt</a:t>
            </a:r>
            <a:r>
              <a:rPr lang="de-CH" sz="2400" baseline="0" dirty="0">
                <a:latin typeface="Open sans"/>
                <a:cs typeface="Open sans"/>
              </a:rPr>
              <a:t> 03</a:t>
            </a:r>
            <a:endParaRPr lang="de-CH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964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a Text mi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815583" y="4415684"/>
            <a:ext cx="7858727" cy="1458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endParaRPr lang="de-DE" sz="1600" b="1" i="1" baseline="300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dirty="0">
                <a:latin typeface="Open sans"/>
                <a:cs typeface="Open sans"/>
              </a:rPr>
              <a:t>Text Text</a:t>
            </a:r>
            <a:r>
              <a:rPr lang="de-DE" sz="1600" baseline="0" dirty="0">
                <a:latin typeface="Open sans"/>
                <a:cs typeface="Open sans"/>
              </a:rPr>
              <a:t> Text.</a:t>
            </a:r>
            <a:endParaRPr lang="de-DE" sz="16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b="1" dirty="0">
                <a:latin typeface="Open sans"/>
                <a:cs typeface="Open sans"/>
              </a:rPr>
              <a:t>Text Fett.</a:t>
            </a:r>
            <a:r>
              <a:rPr lang="de-DE" sz="1600" b="1" baseline="0" dirty="0">
                <a:latin typeface="Open sans"/>
                <a:cs typeface="Open sans"/>
              </a:rPr>
              <a:t> Text Fett.</a:t>
            </a:r>
            <a:endParaRPr lang="de-DE" sz="1600" b="1" dirty="0">
              <a:latin typeface="Open sans"/>
              <a:cs typeface="Open sans"/>
            </a:endParaRPr>
          </a:p>
          <a:p>
            <a:endParaRPr lang="de-DE" sz="2000" baseline="30000" dirty="0">
              <a:latin typeface="Open sans"/>
              <a:cs typeface="Open sans"/>
            </a:endParaRPr>
          </a:p>
          <a:p>
            <a:endParaRPr lang="de-DE" sz="2000" b="1" i="1" baseline="30000" dirty="0">
              <a:latin typeface="Open sans"/>
              <a:cs typeface="Open sans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913" y="5873690"/>
            <a:ext cx="1644474" cy="740558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 userDrawn="1"/>
        </p:nvSpPr>
        <p:spPr>
          <a:xfrm>
            <a:off x="815583" y="4415684"/>
            <a:ext cx="7858727" cy="1458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endParaRPr lang="de-DE" sz="1600" b="1" i="1" baseline="300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dirty="0">
                <a:latin typeface="Open sans"/>
                <a:cs typeface="Open sans"/>
              </a:rPr>
              <a:t>Text Text</a:t>
            </a:r>
            <a:r>
              <a:rPr lang="de-DE" sz="1600" baseline="0" dirty="0">
                <a:latin typeface="Open sans"/>
                <a:cs typeface="Open sans"/>
              </a:rPr>
              <a:t> Text.</a:t>
            </a:r>
            <a:endParaRPr lang="de-DE" sz="16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b="1" dirty="0">
                <a:latin typeface="Open sans"/>
                <a:cs typeface="Open sans"/>
              </a:rPr>
              <a:t>Text Fett.</a:t>
            </a:r>
            <a:r>
              <a:rPr lang="de-DE" sz="1600" b="1" baseline="0" dirty="0">
                <a:latin typeface="Open sans"/>
                <a:cs typeface="Open sans"/>
              </a:rPr>
              <a:t> Text Fett.</a:t>
            </a:r>
            <a:endParaRPr lang="de-DE" sz="1600" b="1" dirty="0">
              <a:latin typeface="Open sans"/>
              <a:cs typeface="Open sans"/>
            </a:endParaRPr>
          </a:p>
          <a:p>
            <a:endParaRPr lang="de-DE" sz="2000" baseline="30000" dirty="0">
              <a:latin typeface="Open sans"/>
              <a:cs typeface="Open sans"/>
            </a:endParaRPr>
          </a:p>
          <a:p>
            <a:endParaRPr lang="de-DE" sz="2000" b="1" i="1" baseline="30000" dirty="0">
              <a:latin typeface="Open sans"/>
              <a:cs typeface="Open sans"/>
            </a:endParaRPr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7913" y="5873690"/>
            <a:ext cx="1644474" cy="740558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 userDrawn="1"/>
        </p:nvSpPr>
        <p:spPr>
          <a:xfrm>
            <a:off x="815583" y="3188160"/>
            <a:ext cx="7642618" cy="1309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7B436"/>
                </a:solidFill>
                <a:latin typeface="Open sans"/>
                <a:cs typeface="Open sans"/>
              </a:rPr>
              <a:t>1. Thema</a:t>
            </a:r>
          </a:p>
        </p:txBody>
      </p:sp>
    </p:spTree>
    <p:extLst>
      <p:ext uri="{BB962C8B-B14F-4D97-AF65-F5344CB8AC3E}">
        <p14:creationId xmlns:p14="http://schemas.microsoft.com/office/powerpoint/2010/main" val="384497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a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1DA71FA-AABF-4F74-B246-D4314149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651" y="1"/>
            <a:ext cx="9144001" cy="3309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DA71FA-AABF-4F74-B246-D43141492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651" y="1"/>
            <a:ext cx="9144001" cy="3309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15583" y="3188160"/>
            <a:ext cx="7642618" cy="1309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rgbClr val="77B436"/>
                </a:solidFill>
                <a:latin typeface="Open sans"/>
                <a:cs typeface="Open sans"/>
              </a:rPr>
              <a:t>2. Thema</a:t>
            </a: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815583" y="4415684"/>
            <a:ext cx="7858727" cy="1458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endParaRPr lang="de-DE" sz="1600" b="1" i="1" baseline="300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dirty="0">
                <a:latin typeface="Open sans"/>
                <a:cs typeface="Open sans"/>
              </a:rPr>
              <a:t>Text </a:t>
            </a:r>
            <a:r>
              <a:rPr lang="de-DE" sz="1600" kern="1200" dirty="0">
                <a:solidFill>
                  <a:schemeClr val="tx1"/>
                </a:solidFill>
                <a:latin typeface="Open sans"/>
                <a:ea typeface="+mj-ea"/>
                <a:cs typeface="Open sans"/>
              </a:rPr>
              <a:t>Text</a:t>
            </a:r>
            <a:r>
              <a:rPr lang="de-DE" sz="1600" baseline="0" dirty="0">
                <a:latin typeface="Open sans"/>
                <a:cs typeface="Open sans"/>
              </a:rPr>
              <a:t> Text.</a:t>
            </a:r>
            <a:endParaRPr lang="de-DE" sz="1600" dirty="0">
              <a:latin typeface="Open sans"/>
              <a:cs typeface="Open sans"/>
            </a:endParaRPr>
          </a:p>
          <a:p>
            <a:pPr algn="l">
              <a:lnSpc>
                <a:spcPct val="140000"/>
              </a:lnSpc>
            </a:pPr>
            <a:r>
              <a:rPr lang="de-DE" sz="1600" b="1" dirty="0">
                <a:latin typeface="Open sans"/>
                <a:cs typeface="Open sans"/>
              </a:rPr>
              <a:t>Text Fett.</a:t>
            </a:r>
            <a:r>
              <a:rPr lang="de-DE" sz="1600" b="1" baseline="0" dirty="0">
                <a:latin typeface="Open sans"/>
                <a:cs typeface="Open sans"/>
              </a:rPr>
              <a:t> Text Fett.</a:t>
            </a:r>
            <a:endParaRPr lang="de-DE" sz="1600" b="1" dirty="0">
              <a:latin typeface="Open sans"/>
              <a:cs typeface="Open sans"/>
            </a:endParaRPr>
          </a:p>
          <a:p>
            <a:endParaRPr lang="de-DE" sz="2000" baseline="30000" dirty="0">
              <a:latin typeface="Open sans"/>
              <a:cs typeface="Open sans"/>
            </a:endParaRPr>
          </a:p>
          <a:p>
            <a:endParaRPr lang="de-DE" sz="2000" b="1" i="1" baseline="300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5337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369124"/>
            <a:ext cx="9144000" cy="1552087"/>
          </a:xfrm>
        </p:spPr>
        <p:txBody>
          <a:bodyPr>
            <a:normAutofit/>
          </a:bodyPr>
          <a:lstStyle>
            <a:lvl1pPr>
              <a:defRPr lang="de-DE" sz="4000" b="1" kern="1200" dirty="0">
                <a:solidFill>
                  <a:srgbClr val="1D3483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4" name="Bild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4" y="115347"/>
            <a:ext cx="2717800" cy="1231900"/>
          </a:xfrm>
          <a:prstGeom prst="rect">
            <a:avLst/>
          </a:prstGeom>
        </p:spPr>
      </p:pic>
      <p:pic>
        <p:nvPicPr>
          <p:cNvPr id="5" name="Bild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9273" y="241767"/>
            <a:ext cx="1917700" cy="863600"/>
          </a:xfrm>
          <a:prstGeom prst="rect">
            <a:avLst/>
          </a:prstGeom>
        </p:spPr>
      </p:pic>
      <p:pic>
        <p:nvPicPr>
          <p:cNvPr id="6" name="Bild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19649" y="241767"/>
            <a:ext cx="1320800" cy="825500"/>
          </a:xfrm>
          <a:prstGeom prst="rect">
            <a:avLst/>
          </a:prstGeom>
        </p:spPr>
      </p:pic>
      <p:pic>
        <p:nvPicPr>
          <p:cNvPr id="7" name="Bild 17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4655" y="6166399"/>
            <a:ext cx="847090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8" name="Bild 18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3836" y="6212119"/>
            <a:ext cx="900430" cy="3981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9" name="Bild 19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4545" y="6212119"/>
            <a:ext cx="1068705" cy="4089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1" name="Bild 21"/>
          <p:cNvPicPr/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68551" y="6124738"/>
            <a:ext cx="663575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2" name="Bild 22"/>
          <p:cNvPicPr/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29048" y="6166399"/>
            <a:ext cx="576580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200" y="6213600"/>
            <a:ext cx="118587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400050" y="350854"/>
            <a:ext cx="8229600" cy="777730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DE" sz="2800" b="1" kern="1200" dirty="0">
                <a:solidFill>
                  <a:srgbClr val="1D3483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8229600" cy="4522573"/>
          </a:xfrm>
        </p:spPr>
        <p:txBody>
          <a:bodyPr lIns="144000"/>
          <a:lstStyle>
            <a:lvl1pPr algn="l">
              <a:lnSpc>
                <a:spcPct val="150000"/>
              </a:lnSpc>
              <a:defRPr sz="1600">
                <a:latin typeface="Open sans"/>
              </a:defRPr>
            </a:lvl1pPr>
            <a:lvl2pPr marL="0" indent="-3600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8775" algn="l"/>
              </a:tabLst>
              <a:defRPr sz="1800">
                <a:latin typeface="Open sans"/>
              </a:defRPr>
            </a:lvl2pPr>
            <a:lvl3pPr marL="720000" indent="-228600" algn="l">
              <a:lnSpc>
                <a:spcPct val="150000"/>
              </a:lnSpc>
              <a:buFont typeface="Wingdings" panose="05000000000000000000" pitchFamily="2" charset="2"/>
              <a:buChar char="Ø"/>
              <a:defRPr sz="1600">
                <a:latin typeface="Open sans"/>
              </a:defRPr>
            </a:lvl3pPr>
            <a:lvl4pPr marL="1260000" algn="l">
              <a:lnSpc>
                <a:spcPct val="150000"/>
              </a:lnSpc>
              <a:defRPr sz="1400">
                <a:latin typeface="Open sans"/>
              </a:defRPr>
            </a:lvl4pPr>
            <a:lvl5pPr marL="1800000" algn="l">
              <a:lnSpc>
                <a:spcPct val="150000"/>
              </a:lnSpc>
              <a:defRPr sz="1200">
                <a:latin typeface="Open sans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	Französisch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Bild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2291" y="5965728"/>
            <a:ext cx="1440095" cy="6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5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2291" y="5965728"/>
            <a:ext cx="1440095" cy="648520"/>
          </a:xfrm>
          <a:prstGeom prst="rect">
            <a:avLst/>
          </a:prstGeom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57200" y="409917"/>
            <a:ext cx="8229600" cy="54435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99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7EB6-4503-0849-9393-9DE4F0BD55E6}" type="datetimeFigureOut">
              <a:rPr lang="de-DE" smtClean="0"/>
              <a:t>09.05.2022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407FF-7369-C349-A992-3BF24ED48A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91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-1148165" y="374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1" name="Bild 20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0"/>
          <a:stretch/>
        </p:blipFill>
        <p:spPr bwMode="auto">
          <a:xfrm>
            <a:off x="11651" y="6370373"/>
            <a:ext cx="9144001" cy="48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-1148165" y="374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5" name="Bild 4"/>
          <p:cNvPicPr/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0"/>
          <a:stretch/>
        </p:blipFill>
        <p:spPr bwMode="auto">
          <a:xfrm>
            <a:off x="0" y="6350403"/>
            <a:ext cx="9144001" cy="48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166400"/>
            <a:ext cx="8229600" cy="1442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000" b="1" dirty="0">
                <a:solidFill>
                  <a:srgbClr val="77B436"/>
                </a:solidFill>
                <a:latin typeface="Open sans"/>
                <a:cs typeface="Open sans"/>
              </a:rPr>
              <a:t>Folienmaster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457200" y="2687040"/>
            <a:ext cx="8229600" cy="3439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000" dirty="0">
                <a:solidFill>
                  <a:srgbClr val="1D3483"/>
                </a:solidFill>
                <a:latin typeface="Open sans"/>
                <a:cs typeface="Open sans"/>
              </a:rPr>
              <a:t>Hier steht eine Unterzeile</a:t>
            </a:r>
          </a:p>
          <a:p>
            <a:endParaRPr lang="de-DE" sz="2000" dirty="0">
              <a:solidFill>
                <a:srgbClr val="1D3483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254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s://www.learning-performance.cloud/authoring/zawm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.gif"/><Relationship Id="rId10" Type="http://schemas.openxmlformats.org/officeDocument/2006/relationships/image" Target="../media/image5.jpeg"/><Relationship Id="rId4" Type="http://schemas.openxmlformats.org/officeDocument/2006/relationships/image" Target="../media/image7.jpeg"/><Relationship Id="rId9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energy44.eu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1D3483"/>
                </a:solidFill>
              </a:rPr>
              <a:t>Projektbegleitausschuss</a:t>
            </a:r>
            <a:br>
              <a:rPr lang="de-DE" dirty="0">
                <a:solidFill>
                  <a:srgbClr val="1D3483"/>
                </a:solidFill>
              </a:rPr>
            </a:br>
            <a:r>
              <a:rPr lang="de-DE" sz="2700" i="1" dirty="0" err="1">
                <a:solidFill>
                  <a:srgbClr val="1D3483"/>
                </a:solidFill>
              </a:rPr>
              <a:t>Comité</a:t>
            </a:r>
            <a:r>
              <a:rPr lang="de-DE" sz="2700" i="1" dirty="0">
                <a:solidFill>
                  <a:srgbClr val="1D3483"/>
                </a:solidFill>
              </a:rPr>
              <a:t> </a:t>
            </a:r>
            <a:r>
              <a:rPr lang="de-DE" sz="2700" i="1" dirty="0" err="1">
                <a:solidFill>
                  <a:srgbClr val="1D3483"/>
                </a:solidFill>
              </a:rPr>
              <a:t>d’accompagnement</a:t>
            </a:r>
            <a:r>
              <a:rPr lang="de-DE" sz="2800" i="1" dirty="0">
                <a:solidFill>
                  <a:srgbClr val="1D3483"/>
                </a:solidFill>
              </a:rPr>
              <a:t/>
            </a:r>
            <a:br>
              <a:rPr lang="de-DE" sz="2800" i="1" dirty="0">
                <a:solidFill>
                  <a:srgbClr val="1D3483"/>
                </a:solidFill>
              </a:rPr>
            </a:br>
            <a:r>
              <a:rPr lang="de-DE" sz="2800" i="1" dirty="0"/>
              <a:t/>
            </a:r>
            <a:br>
              <a:rPr lang="de-DE" sz="2800" i="1" dirty="0"/>
            </a:br>
            <a:r>
              <a:rPr lang="de-DE" sz="2800" i="1" dirty="0" smtClean="0"/>
              <a:t>09.05.2022</a:t>
            </a:r>
            <a:endParaRPr lang="de-DE" sz="2800" i="1" dirty="0">
              <a:solidFill>
                <a:srgbClr val="1D34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2 – Schulungen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2 – </a:t>
            </a:r>
            <a:r>
              <a:rPr lang="de-DE" sz="1800" i="1" spc="-1" dirty="0" err="1"/>
              <a:t>Formations</a:t>
            </a:r>
            <a:endParaRPr lang="de-DE" sz="1800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57200" y="1353312"/>
            <a:ext cx="8229600" cy="27657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Grundlagen </a:t>
            </a:r>
            <a:r>
              <a:rPr lang="de-DE" dirty="0"/>
              <a:t>der Messtechnik für Lüftungsanlagen, Behaglichkeit, Luftdichtheit und Thermographie </a:t>
            </a:r>
            <a:r>
              <a:rPr lang="de-DE" dirty="0" smtClean="0"/>
              <a:t>mit </a:t>
            </a:r>
            <a:r>
              <a:rPr lang="de-DE" dirty="0"/>
              <a:t>praktischem Anwendungsteil</a:t>
            </a:r>
            <a:br>
              <a:rPr lang="de-DE" dirty="0"/>
            </a:b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Bases de la technique de mesure pour les installations de ventilation, le confort, l'étanchéité à l'air et la thermographie avec partie pratique d'application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40B992-6417-0322-6392-ECF23737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88" y="4135447"/>
            <a:ext cx="1492971" cy="175484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DBCAE8-60BE-6EF2-1E68-26169B524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941" y="4119102"/>
            <a:ext cx="1314503" cy="17520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4E60B46-6DA5-A5C5-9021-35DDCCDFC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517" y="4135447"/>
            <a:ext cx="2670966" cy="17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2 – Schulungen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2 – </a:t>
            </a:r>
            <a:r>
              <a:rPr lang="de-DE" sz="1800" i="1" spc="-1" dirty="0" err="1"/>
              <a:t>Formations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167713"/>
            <a:ext cx="8229600" cy="452257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Schulungen zu </a:t>
            </a:r>
            <a:r>
              <a:rPr lang="de-DE" dirty="0" err="1"/>
              <a:t>Blower</a:t>
            </a:r>
            <a:r>
              <a:rPr lang="de-DE" dirty="0"/>
              <a:t>-Door-Tests an Einfamilienhäusern und großen Gebäuden</a:t>
            </a:r>
            <a:br>
              <a:rPr lang="de-DE" dirty="0"/>
            </a:br>
            <a:r>
              <a:rPr lang="fr-BE" i="1" spc="-1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fr-FR" i="1" spc="-1" dirty="0" err="1">
                <a:solidFill>
                  <a:schemeClr val="bg1">
                    <a:lumMod val="50000"/>
                  </a:schemeClr>
                </a:solidFill>
              </a:rPr>
              <a:t>ormations</a:t>
            </a: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i="1" spc="-1" dirty="0">
                <a:solidFill>
                  <a:schemeClr val="bg1">
                    <a:lumMod val="50000"/>
                  </a:schemeClr>
                </a:solidFill>
              </a:rPr>
              <a:t>en infiltrométrie sur maison unifamiliale et sur grand bâtiment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Schulungen zur Nutzung des 3D-Scans mit BIM-Viewer</a:t>
            </a:r>
            <a:br>
              <a:rPr lang="de-DE" dirty="0"/>
            </a:br>
            <a:r>
              <a:rPr lang="fr-BE" i="1" spc="-1" dirty="0">
                <a:solidFill>
                  <a:schemeClr val="bg1">
                    <a:lumMod val="50000"/>
                  </a:schemeClr>
                </a:solidFill>
              </a:rPr>
              <a:t>Formations à l’utilisation du scan 3D avec </a:t>
            </a:r>
            <a:r>
              <a:rPr lang="fr-BE" i="1" spc="-1" dirty="0" err="1">
                <a:solidFill>
                  <a:schemeClr val="bg1">
                    <a:lumMod val="50000"/>
                  </a:schemeClr>
                </a:solidFill>
              </a:rPr>
              <a:t>viewer</a:t>
            </a:r>
            <a:r>
              <a:rPr lang="fr-BE" i="1" spc="-1" dirty="0">
                <a:solidFill>
                  <a:schemeClr val="bg1">
                    <a:lumMod val="50000"/>
                  </a:schemeClr>
                </a:solidFill>
              </a:rPr>
              <a:t> BIM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8" name="Image 7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A518EAFE-5DF8-E31E-99BC-65DE26D33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8" b="13874"/>
          <a:stretch/>
        </p:blipFill>
        <p:spPr>
          <a:xfrm>
            <a:off x="2280975" y="1999415"/>
            <a:ext cx="2019091" cy="2101673"/>
          </a:xfrm>
          <a:prstGeom prst="rect">
            <a:avLst/>
          </a:prstGeom>
        </p:spPr>
      </p:pic>
      <p:pic>
        <p:nvPicPr>
          <p:cNvPr id="10" name="Image 9" descr="Une image contenant texte, plancher, intérieur&#10;&#10;Description générée automatiquement">
            <a:extLst>
              <a:ext uri="{FF2B5EF4-FFF2-40B4-BE49-F238E27FC236}">
                <a16:creationId xmlns:a16="http://schemas.microsoft.com/office/drawing/2014/main" id="{05A73C2B-7C52-E493-C9C1-10A64494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97"/>
          <a:stretch/>
        </p:blipFill>
        <p:spPr>
          <a:xfrm>
            <a:off x="4572000" y="1998688"/>
            <a:ext cx="1944197" cy="2102400"/>
          </a:xfrm>
          <a:prstGeom prst="rect">
            <a:avLst/>
          </a:prstGeom>
        </p:spPr>
      </p:pic>
      <p:pic>
        <p:nvPicPr>
          <p:cNvPr id="12" name="Image 11" descr="Une image contenant intérieur, plancher, fenêtre, pièce&#10;&#10;Description générée automatiquement">
            <a:extLst>
              <a:ext uri="{FF2B5EF4-FFF2-40B4-BE49-F238E27FC236}">
                <a16:creationId xmlns:a16="http://schemas.microsoft.com/office/drawing/2014/main" id="{EF2C9898-FAA2-2017-8890-FB3469F29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4" b="33920"/>
          <a:stretch/>
        </p:blipFill>
        <p:spPr>
          <a:xfrm>
            <a:off x="2521977" y="4947445"/>
            <a:ext cx="3994220" cy="15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5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Pandemiebedingt </a:t>
            </a:r>
            <a:r>
              <a:rPr lang="de-DE" dirty="0" smtClean="0"/>
              <a:t>nur wenige </a:t>
            </a:r>
            <a:r>
              <a:rPr lang="de-DE" dirty="0"/>
              <a:t>Präsenzschulungen möglich</a:t>
            </a:r>
            <a:br>
              <a:rPr lang="de-DE" dirty="0"/>
            </a:br>
            <a:r>
              <a:rPr lang="fr-FR" sz="1400" i="1" spc="-1" dirty="0">
                <a:solidFill>
                  <a:schemeClr val="bg1">
                    <a:lumMod val="50000"/>
                  </a:schemeClr>
                </a:solidFill>
              </a:rPr>
              <a:t>Peu de formations en présentiel possibles en raison de la pandémie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dirty="0"/>
              <a:t>	     Webinare / </a:t>
            </a: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Webinaires</a:t>
            </a:r>
            <a:endParaRPr lang="de-DE" sz="14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Enge Zusammenarbeit mit KMU und strategischen Partnern</a:t>
            </a:r>
            <a:br>
              <a:rPr lang="de-DE" dirty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Coopération étroite avec les PME et les partenaires stratégiques</a:t>
            </a: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Regionalspezifische und überregionale Qualifizierungsangebote</a:t>
            </a:r>
            <a:br>
              <a:rPr lang="de-DE" dirty="0" smtClean="0"/>
            </a:br>
            <a:r>
              <a:rPr lang="de-DE" dirty="0" smtClean="0"/>
              <a:t>und gemeinsamer Schulungsweg</a:t>
            </a:r>
            <a:br>
              <a:rPr lang="de-DE" dirty="0" smtClean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Offres de qualification spécifiques à la région et </a:t>
            </a:r>
            <a:r>
              <a:rPr lang="fr-FR" sz="1500" i="1" spc="-1" dirty="0" smtClean="0">
                <a:solidFill>
                  <a:schemeClr val="bg1">
                    <a:lumMod val="50000"/>
                  </a:schemeClr>
                </a:solidFill>
              </a:rPr>
              <a:t>interrégionales et </a:t>
            </a:r>
            <a:r>
              <a:rPr lang="de-DE" sz="1500" i="1" spc="-1" dirty="0" err="1">
                <a:solidFill>
                  <a:schemeClr val="bg1">
                    <a:lumMod val="50000"/>
                  </a:schemeClr>
                </a:solidFill>
              </a:rPr>
              <a:t>parcours</a:t>
            </a:r>
            <a:r>
              <a:rPr lang="de-DE" sz="15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500" i="1" spc="-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de-DE" sz="1500" i="1" spc="-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sz="1500" i="1" spc="-1" dirty="0" err="1">
                <a:solidFill>
                  <a:schemeClr val="bg1">
                    <a:lumMod val="50000"/>
                  </a:schemeClr>
                </a:solidFill>
              </a:rPr>
              <a:t>formation</a:t>
            </a: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>
            <a:off x="841248" y="2153412"/>
            <a:ext cx="274320" cy="205740"/>
          </a:xfrm>
          <a:prstGeom prst="rightArrow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14282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E6BDF5-A2CD-3465-58F2-E55008F64B6C}"/>
              </a:ext>
            </a:extLst>
          </p:cNvPr>
          <p:cNvSpPr txBox="1"/>
          <p:nvPr/>
        </p:nvSpPr>
        <p:spPr>
          <a:xfrm>
            <a:off x="543208" y="1674891"/>
            <a:ext cx="779503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Open sans"/>
              </a:rPr>
              <a:t>Gemeinsamer </a:t>
            </a:r>
            <a:r>
              <a:rPr lang="de-DE" sz="1600" dirty="0" smtClean="0">
                <a:latin typeface="Open sans"/>
              </a:rPr>
              <a:t>Schulungsweg</a:t>
            </a:r>
          </a:p>
          <a:p>
            <a:pPr>
              <a:tabLst>
                <a:tab pos="265113" algn="l"/>
              </a:tabLst>
            </a:pPr>
            <a:r>
              <a:rPr lang="de-DE" sz="1500" i="1" spc="-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	Parcours </a:t>
            </a:r>
            <a:r>
              <a:rPr lang="de-DE" sz="15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commun de formation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1FBC82F-7411-EAC2-C870-1DA06F74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93" y="2389164"/>
            <a:ext cx="4413814" cy="41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regionalspezifische Angebote (Auswahl):</a:t>
            </a:r>
            <a:br>
              <a:rPr lang="de-DE" dirty="0" smtClean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offres spécifiques à la région (sélection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):</a:t>
            </a:r>
          </a:p>
          <a:p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dirty="0" smtClean="0"/>
              <a:t>Luftdichtigkeit der Gebäudehülle</a:t>
            </a:r>
            <a:br>
              <a:rPr lang="de-DE" dirty="0" smtClean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Étanchéité à l'air de l'enveloppe du bâtiment</a:t>
            </a: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dirty="0"/>
              <a:t>Feuchteschutz </a:t>
            </a:r>
            <a:r>
              <a:rPr lang="de-DE" dirty="0" smtClean="0"/>
              <a:t>in </a:t>
            </a:r>
            <a:r>
              <a:rPr lang="de-DE" dirty="0"/>
              <a:t>der Energieberatung und energetischen </a:t>
            </a:r>
            <a:r>
              <a:rPr lang="de-DE" dirty="0" smtClean="0"/>
              <a:t>Fachplanung</a:t>
            </a:r>
            <a:br>
              <a:rPr lang="de-DE" dirty="0" smtClean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Protection contre l'humidité dans le conseil en énergie et la planification énergétique spécialisée </a:t>
            </a:r>
            <a:endParaRPr lang="de-DE" sz="14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fr-FR" dirty="0" err="1" smtClean="0"/>
              <a:t>Flachdachabdichtung</a:t>
            </a:r>
            <a:r>
              <a:rPr lang="fr-FR" sz="1400" i="1" spc="-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1400" i="1" spc="-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Étanchéité des toits 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plats</a:t>
            </a:r>
          </a:p>
          <a:p>
            <a:pPr marL="1005750" lvl="2" indent="-285750"/>
            <a:r>
              <a:rPr lang="fr-FR" dirty="0" err="1" smtClean="0"/>
              <a:t>Gebäudenutzerschulung</a:t>
            </a:r>
            <a:r>
              <a:rPr lang="fr-FR" dirty="0"/>
              <a:t/>
            </a:r>
            <a:br>
              <a:rPr lang="fr-FR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Formation des utilisateurs du bâtiment</a:t>
            </a:r>
          </a:p>
          <a:p>
            <a:pPr marL="1005750" lvl="2" indent="-285750"/>
            <a:endParaRPr lang="de-DE" sz="14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lvl="1" indent="-285750"/>
            <a:r>
              <a:rPr lang="de-DE" sz="1600" dirty="0"/>
              <a:t>überregionale Angebote:</a:t>
            </a:r>
            <a:br>
              <a:rPr lang="de-DE" sz="1600" dirty="0"/>
            </a:b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</a:rPr>
              <a:t>offres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</a:rPr>
              <a:t>interrégionales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 indent="0">
              <a:buNone/>
            </a:pPr>
            <a:endParaRPr lang="de-DE" sz="16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dirty="0"/>
              <a:t>Fachhelfer Klima- und </a:t>
            </a:r>
            <a:r>
              <a:rPr lang="de-DE" dirty="0" smtClean="0"/>
              <a:t>Kältetechnik</a:t>
            </a:r>
            <a:br>
              <a:rPr lang="de-DE" dirty="0" smtClean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Assistant spécialisé en climatisation et réfrigération</a:t>
            </a: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dirty="0"/>
              <a:t>Inbetriebnahme und Wartung von </a:t>
            </a:r>
            <a:r>
              <a:rPr lang="de-DE" dirty="0" smtClean="0"/>
              <a:t>Wärmepumpen</a:t>
            </a:r>
            <a:br>
              <a:rPr lang="de-DE" dirty="0" smtClean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Mise en service et entretien des pompes à chaleur</a:t>
            </a: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dirty="0"/>
              <a:t>Fachhelfer </a:t>
            </a:r>
            <a:r>
              <a:rPr lang="de-DE" dirty="0" smtClean="0"/>
              <a:t>Rohrmontage</a:t>
            </a:r>
            <a:br>
              <a:rPr lang="de-DE" dirty="0" smtClean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Assistant spécialisé dans le montage de </a:t>
            </a:r>
            <a:r>
              <a:rPr lang="fr-FR" sz="1500" i="1" spc="-1" dirty="0" smtClean="0">
                <a:solidFill>
                  <a:schemeClr val="bg1">
                    <a:lumMod val="50000"/>
                  </a:schemeClr>
                </a:solidFill>
              </a:rPr>
              <a:t>tuyaux</a:t>
            </a:r>
          </a:p>
          <a:p>
            <a:pPr marL="1005750" lvl="2" indent="-285750"/>
            <a:r>
              <a:rPr lang="de-DE" dirty="0"/>
              <a:t>Anlagentechnik für energetisch optimierte Gebäude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Technique d'installation pour des bâtiments optimisés sur le plan énergétique</a:t>
            </a:r>
          </a:p>
          <a:p>
            <a:pPr lvl="2" indent="0">
              <a:buNone/>
            </a:pPr>
            <a:endParaRPr lang="de-DE" sz="15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1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6083046" cy="4522573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Qualifizierungslehrgang „Servicekraft Klima- und Kältetechnik“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Cours de qualification « Technicien de service en climatisation et réfrigération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Kooperation mit Bundesfachschule für Klima- und Kältetechnik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Coopération avec le Collège fédéral des technologies de la climatisation et de la réfrigération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Enge Zusammenarbeit mit HWK und strategischen Partnern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Coopération étroite avec les chambres de métiers et les partenaires stratégiques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096" y="4032505"/>
            <a:ext cx="2543634" cy="17002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68" y="1511972"/>
            <a:ext cx="2546662" cy="17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8229600" cy="452257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BW </a:t>
            </a:r>
            <a:r>
              <a:rPr lang="fr-FR" dirty="0" smtClean="0"/>
              <a:t>1: </a:t>
            </a:r>
            <a:r>
              <a:rPr lang="sl-SI" dirty="0" smtClean="0"/>
              <a:t>Grundlagen </a:t>
            </a:r>
            <a:r>
              <a:rPr lang="sl-SI" dirty="0"/>
              <a:t>Kältemittel (BNT-Trier, BFS </a:t>
            </a:r>
            <a:r>
              <a:rPr lang="sl-SI" dirty="0" smtClean="0"/>
              <a:t>Maintal)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1: </a:t>
            </a: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Bases des fluides frigorigènes (BNT-</a:t>
            </a:r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 Trèves</a:t>
            </a: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, BFS Maintal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de-DE" sz="900" i="1" spc="-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dirty="0"/>
              <a:t>BW 2: Rohrleitungsverlegung (ZAWM Eupen, HWK- </a:t>
            </a:r>
            <a:r>
              <a:rPr lang="sl-SI" dirty="0" smtClean="0"/>
              <a:t>Trier)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2 : Pose de la tuyauterie (ZAWM Eupen, HWK- Trèves</a:t>
            </a:r>
            <a:r>
              <a:rPr lang="sl-SI" i="1" spc="-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i="1" spc="-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dirty="0" smtClean="0"/>
              <a:t>BW </a:t>
            </a:r>
            <a:r>
              <a:rPr lang="sl-SI" dirty="0"/>
              <a:t>3: Kälteanlagenbau (BNT-Trier, BFS Maintal</a:t>
            </a:r>
            <a:r>
              <a:rPr lang="sl-SI" dirty="0" smtClean="0"/>
              <a:t>)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3 : Construction d'installations frigorifiques (BNT-Trèves, BFS Maintal</a:t>
            </a:r>
            <a:r>
              <a:rPr lang="sl-SI" i="1" spc="-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i="1" spc="-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dirty="0" smtClean="0"/>
              <a:t>BW </a:t>
            </a:r>
            <a:r>
              <a:rPr lang="sl-SI" dirty="0"/>
              <a:t>4: Grundlagen Elektrotechnik (Lycée Henri </a:t>
            </a:r>
            <a:r>
              <a:rPr lang="sl-SI" dirty="0" smtClean="0"/>
              <a:t>Nominé </a:t>
            </a:r>
            <a:r>
              <a:rPr lang="sl-SI" dirty="0"/>
              <a:t>Saargemünd, BNT-Trier) 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4 : Bases de l'électrotechnique (Lycée Henri Nominé Saargemünd, BNT-Trèves) </a:t>
            </a:r>
            <a:endParaRPr lang="de-DE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i="1" spc="-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dirty="0" smtClean="0"/>
              <a:t>BW </a:t>
            </a:r>
            <a:r>
              <a:rPr lang="sl-SI" dirty="0"/>
              <a:t>5: Splitklimaanlagen (IFAPME Lüttich, BFS </a:t>
            </a:r>
            <a:r>
              <a:rPr lang="sl-SI" dirty="0" smtClean="0"/>
              <a:t>Maintal)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5 : Climatiseurs split (IFAPME Liège, BFS Maintal</a:t>
            </a:r>
            <a:r>
              <a:rPr lang="sl-SI" i="1" spc="-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i="1" spc="-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dirty="0" smtClean="0"/>
              <a:t>BW </a:t>
            </a:r>
            <a:r>
              <a:rPr lang="sl-SI" dirty="0"/>
              <a:t>6: Hauptteile einer Kälteanlage (Atert-Lycée </a:t>
            </a:r>
            <a:r>
              <a:rPr lang="de-DE" dirty="0" smtClean="0"/>
              <a:t>R</a:t>
            </a:r>
            <a:r>
              <a:rPr lang="sl-SI" dirty="0" smtClean="0"/>
              <a:t>edange</a:t>
            </a:r>
            <a:r>
              <a:rPr lang="sl-SI" dirty="0"/>
              <a:t>, BFS Maintal</a:t>
            </a:r>
            <a:r>
              <a:rPr lang="sl-SI" dirty="0" smtClean="0"/>
              <a:t>)</a:t>
            </a:r>
            <a:endParaRPr lang="de-DE" dirty="0" smtClean="0"/>
          </a:p>
          <a:p>
            <a:r>
              <a:rPr lang="sl-SI" i="1" spc="-1" dirty="0">
                <a:solidFill>
                  <a:schemeClr val="bg1">
                    <a:lumMod val="50000"/>
                  </a:schemeClr>
                </a:solidFill>
              </a:rPr>
              <a:t>Semaine 6 : Principaux éléments d'une installation frigorifique (Atert-Lycée Redange, BFS Maintal)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66" y="2203127"/>
            <a:ext cx="2163174" cy="28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8229600" cy="4522573"/>
          </a:xfrm>
        </p:spPr>
        <p:txBody>
          <a:bodyPr>
            <a:noAutofit/>
          </a:bodyPr>
          <a:lstStyle/>
          <a:p>
            <a:r>
              <a:rPr lang="sl-SI" sz="1200" dirty="0" smtClean="0"/>
              <a:t>BW 7: Praktischer Anlagenbau (BFS Maintal)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7 : Construction pratique d'installations (BFS Maintal)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500" dirty="0" smtClean="0"/>
          </a:p>
          <a:p>
            <a:r>
              <a:rPr lang="sl-SI" sz="1200" dirty="0" smtClean="0"/>
              <a:t>BW 8: Wärmepumpen (ZAWM Eupen, Atert-Lycée Redange, BNT-Trier, Lycée Henri Nominé Saargemünd, BFS Maintal, Viessmann)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8 : Pompes à chaleur (ZAWM Eupen, Atert-Lycée Redange, </a:t>
            </a:r>
            <a:r>
              <a:rPr lang="sl-SI" sz="1200" i="1" spc="-1" dirty="0" smtClean="0">
                <a:solidFill>
                  <a:schemeClr val="bg1">
                    <a:lumMod val="50000"/>
                  </a:schemeClr>
                </a:solidFill>
              </a:rPr>
              <a:t>BNT-Trèves</a:t>
            </a:r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, Lycée Henri Nominé Saargemünd, BFS Maintal, Viessmann)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500" dirty="0" smtClean="0"/>
          </a:p>
          <a:p>
            <a:r>
              <a:rPr lang="sl-SI" sz="1200" dirty="0" smtClean="0"/>
              <a:t>BW 9: Splitklimaanlagen in der Raumlufttechnik (BNT-Trier, BFS Maintal)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9 : Climatiseurs split dans la technique de ventilation des locaux (BNT-Trèves, BFS Maintal)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500" dirty="0" smtClean="0"/>
          </a:p>
          <a:p>
            <a:r>
              <a:rPr lang="sl-SI" sz="1200" dirty="0" smtClean="0"/>
              <a:t>BW 10: Regler, Druckschalter (Lycée Henri Nominé </a:t>
            </a:r>
            <a:r>
              <a:rPr lang="de-DE" sz="1200" dirty="0" smtClean="0"/>
              <a:t>S</a:t>
            </a:r>
            <a:r>
              <a:rPr lang="sl-SI" sz="1200" dirty="0" smtClean="0"/>
              <a:t>aargemünd, BNT-Trier)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10 : Régulateurs, pressostats (Lycée Henri Nominé Sarreguemines, BNT-Trèves)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600" dirty="0" smtClean="0"/>
          </a:p>
          <a:p>
            <a:r>
              <a:rPr lang="sl-SI" sz="1200" dirty="0" smtClean="0"/>
              <a:t>BW 11: Hygieneschulung (IFAPME Lüttich, Atert-Lycée Redange)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11 : Formation en matière d'hygiène (IFAPME Liège, Atert-Lycée Redange)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500" dirty="0" smtClean="0"/>
          </a:p>
          <a:p>
            <a:r>
              <a:rPr lang="sl-SI" sz="1200" dirty="0" smtClean="0"/>
              <a:t>BW 12: Montage, Wartung (HWK </a:t>
            </a:r>
            <a:r>
              <a:rPr lang="de-DE" sz="1200" dirty="0" err="1" smtClean="0"/>
              <a:t>Tr</a:t>
            </a:r>
            <a:r>
              <a:rPr lang="sl-SI" sz="1200" dirty="0" smtClean="0"/>
              <a:t>ier, BFS Maintal)</a:t>
            </a:r>
            <a:endParaRPr lang="de-DE" sz="1200" dirty="0" smtClean="0"/>
          </a:p>
          <a:p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Semaine 12 : Montage, maintenance </a:t>
            </a:r>
            <a:r>
              <a:rPr lang="sl-SI" sz="1200" i="1" spc="-1" dirty="0" smtClean="0">
                <a:solidFill>
                  <a:schemeClr val="bg1">
                    <a:lumMod val="50000"/>
                  </a:schemeClr>
                </a:solidFill>
              </a:rPr>
              <a:t>(HWK </a:t>
            </a:r>
            <a:r>
              <a:rPr lang="sl-SI" sz="1200" i="1" spc="-1" dirty="0">
                <a:solidFill>
                  <a:schemeClr val="bg1">
                    <a:lumMod val="50000"/>
                  </a:schemeClr>
                </a:solidFill>
              </a:rPr>
              <a:t>Trèves, BFS Maintal</a:t>
            </a:r>
            <a:r>
              <a:rPr lang="sl-SI" sz="1200" i="1" spc="-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639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de-DE" sz="2400" dirty="0"/>
              <a:t>Aktion 3 - Bildungs- und Schulungsseminare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n°3 - </a:t>
            </a:r>
            <a:r>
              <a:rPr lang="de-DE" sz="1800" i="1" spc="-1" dirty="0" err="1"/>
              <a:t>Séminaires</a:t>
            </a:r>
            <a:r>
              <a:rPr lang="de-DE" sz="1800" i="1" spc="-1" dirty="0"/>
              <a:t> </a:t>
            </a:r>
            <a:r>
              <a:rPr lang="de-DE" sz="1800" i="1" spc="-1" dirty="0" err="1"/>
              <a:t>éducatifs</a:t>
            </a:r>
            <a:r>
              <a:rPr lang="de-DE" sz="1800" i="1" spc="-1" dirty="0"/>
              <a:t> &amp; de </a:t>
            </a:r>
            <a:r>
              <a:rPr lang="de-DE" sz="1800" i="1" spc="-1" dirty="0" err="1"/>
              <a:t>formation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5708142" cy="452257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Vergleich der unterschiedlichen länderspezifischen Auslegungen der </a:t>
            </a:r>
            <a:r>
              <a:rPr lang="de-DE" dirty="0" smtClean="0"/>
              <a:t>EU-Norm 20-10/31</a:t>
            </a:r>
            <a:r>
              <a:rPr lang="de-DE" dirty="0"/>
              <a:t/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Comparaison des différentes interprétations de la norme européenne 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20-10/31 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dans </a:t>
            </a: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chaque pays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Zusammenarbeit aller Partner mit Hochschule Trier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Coopération de tous les partenaires avec l'université des sciences appliquées de Trèves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Überprüfung des Normenvergleichs auf Harmonisierungsmöglichkeiten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Examen de la comparaison des normes pour les possibilités d'harmonisation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304" y="2772238"/>
            <a:ext cx="3282696" cy="1746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3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Tagesordnung </a:t>
            </a:r>
            <a:br>
              <a:rPr lang="de-DE" dirty="0"/>
            </a:br>
            <a:r>
              <a:rPr lang="de-DE" sz="1800" i="1" dirty="0"/>
              <a:t>Ordre du jour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pPr lvl="1" defTabSz="357188"/>
            <a:r>
              <a:rPr lang="de-DE" dirty="0"/>
              <a:t>Begrüßung</a:t>
            </a:r>
            <a:br>
              <a:rPr lang="de-DE" dirty="0"/>
            </a:br>
            <a:r>
              <a:rPr lang="de-DE" dirty="0"/>
              <a:t>	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Accueil</a:t>
            </a:r>
            <a:endParaRPr lang="de-DE" i="1" dirty="0">
              <a:solidFill>
                <a:schemeClr val="bg1">
                  <a:lumMod val="65000"/>
                </a:schemeClr>
              </a:solidFill>
            </a:endParaRPr>
          </a:p>
          <a:p>
            <a:pPr lvl="1" defTabSz="357188"/>
            <a:endParaRPr lang="de-DE" sz="1100" i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/>
              <a:t>Präsentation Jahresbericht und Stand der inhaltlichen Umsetzung </a:t>
            </a:r>
            <a:br>
              <a:rPr lang="de-DE" dirty="0"/>
            </a:br>
            <a:r>
              <a:rPr lang="de-DE" dirty="0"/>
              <a:t>	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Présentation du rapport annuel et état d'avancement de la mise en œuvre des contenus </a:t>
            </a:r>
            <a:endParaRPr lang="fr-FR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/>
              <a:t>Stand der finanziellen Umsetzung des Projektes</a:t>
            </a:r>
            <a:br>
              <a:rPr lang="de-DE" dirty="0"/>
            </a:br>
            <a:r>
              <a:rPr lang="de-DE" dirty="0"/>
              <a:t>	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Etat d’avancement financier du projet</a:t>
            </a:r>
          </a:p>
          <a:p>
            <a:pPr lvl="1"/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 smtClean="0"/>
              <a:t>Stellungnahme </a:t>
            </a:r>
            <a:r>
              <a:rPr lang="de-DE" dirty="0"/>
              <a:t>des Gemeinsamen Sekretariats</a:t>
            </a:r>
            <a:br>
              <a:rPr lang="de-DE" dirty="0"/>
            </a:br>
            <a:r>
              <a:rPr lang="de-DE" dirty="0"/>
              <a:t>	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Prise de position du Secrétariat Conjoint</a:t>
            </a:r>
          </a:p>
          <a:p>
            <a:pPr lvl="1"/>
            <a:endParaRPr lang="de-DE" sz="1100" i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 smtClean="0"/>
              <a:t>Information </a:t>
            </a:r>
            <a:r>
              <a:rPr lang="de-DE" dirty="0"/>
              <a:t>Projektänderungen</a:t>
            </a:r>
            <a:br>
              <a:rPr lang="de-DE" dirty="0"/>
            </a:br>
            <a:r>
              <a:rPr lang="de-DE" dirty="0"/>
              <a:t>	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Informations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sur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les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modifications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 du </a:t>
            </a:r>
            <a:r>
              <a:rPr lang="de-DE" i="1" dirty="0" err="1">
                <a:solidFill>
                  <a:schemeClr val="bg1">
                    <a:lumMod val="65000"/>
                  </a:schemeClr>
                </a:solidFill>
              </a:rPr>
              <a:t>projet</a:t>
            </a:r>
            <a:endParaRPr lang="de-DE" i="1" dirty="0">
              <a:solidFill>
                <a:schemeClr val="bg1">
                  <a:lumMod val="65000"/>
                </a:schemeClr>
              </a:solidFill>
            </a:endParaRPr>
          </a:p>
          <a:p>
            <a:pPr lvl="1" indent="0">
              <a:buNone/>
            </a:pPr>
            <a:endParaRPr lang="de-DE" sz="1100" dirty="0"/>
          </a:p>
          <a:p>
            <a:pPr lvl="1"/>
            <a:r>
              <a:rPr lang="de-DE" dirty="0"/>
              <a:t>Ausblick</a:t>
            </a:r>
          </a:p>
          <a:p>
            <a:pPr lvl="1" indent="0">
              <a:buNone/>
            </a:pPr>
            <a:r>
              <a:rPr lang="de-DE" dirty="0"/>
              <a:t>	</a:t>
            </a:r>
            <a:r>
              <a:rPr lang="de-DE" sz="1900" i="1" dirty="0" err="1">
                <a:solidFill>
                  <a:schemeClr val="bg1">
                    <a:lumMod val="65000"/>
                  </a:schemeClr>
                </a:solidFill>
              </a:rPr>
              <a:t>Perspectives</a:t>
            </a:r>
            <a:endParaRPr lang="de-DE" sz="1900" i="1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de-DE" sz="1200" dirty="0"/>
          </a:p>
          <a:p>
            <a:pPr lvl="1"/>
            <a:r>
              <a:rPr lang="de-DE" dirty="0"/>
              <a:t>Verschiedenes</a:t>
            </a:r>
            <a:br>
              <a:rPr lang="de-DE" dirty="0"/>
            </a:br>
            <a:r>
              <a:rPr lang="de-DE" dirty="0"/>
              <a:t>	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</a:rPr>
              <a:t>Divers</a:t>
            </a:r>
          </a:p>
        </p:txBody>
      </p:sp>
    </p:spTree>
    <p:extLst>
      <p:ext uri="{BB962C8B-B14F-4D97-AF65-F5344CB8AC3E}">
        <p14:creationId xmlns:p14="http://schemas.microsoft.com/office/powerpoint/2010/main" val="19723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4 – Sanierungskonzepte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4 – </a:t>
            </a:r>
            <a:r>
              <a:rPr lang="de-DE" sz="1800" i="1" spc="-1" dirty="0" err="1"/>
              <a:t>Concepts</a:t>
            </a:r>
            <a:r>
              <a:rPr lang="de-DE" sz="1800" i="1" spc="-1" dirty="0"/>
              <a:t> </a:t>
            </a:r>
            <a:r>
              <a:rPr lang="de-DE" sz="1800" i="1" spc="-1" dirty="0" err="1"/>
              <a:t>d‘assainissement</a:t>
            </a:r>
            <a:endParaRPr lang="de-DE" sz="1800" i="1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00050" y="4157146"/>
            <a:ext cx="5369814" cy="218520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Referenzgebäude in Lüttich</a:t>
            </a:r>
            <a:br>
              <a:rPr lang="de-DE" dirty="0"/>
            </a:b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Bâtiment de référence à Liège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Sanierungskonzept durch Schülergruppen aus Trier und </a:t>
            </a:r>
            <a:r>
              <a:rPr lang="de-DE" dirty="0" err="1"/>
              <a:t>Eupen</a:t>
            </a:r>
            <a:r>
              <a:rPr lang="de-DE" dirty="0"/>
              <a:t> erstellt</a:t>
            </a:r>
            <a:br>
              <a:rPr lang="de-DE" dirty="0"/>
            </a:b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Un concept de rénovation élaboré par des groupes scolaires de Trèves et d'Eupen</a:t>
            </a:r>
            <a:endParaRPr lang="de-DE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1383957"/>
            <a:ext cx="4638675" cy="26092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514" y="1383957"/>
            <a:ext cx="2555136" cy="454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5 – Digitales Umwelttool</a:t>
            </a:r>
            <a:r>
              <a:rPr lang="de-DE" dirty="0"/>
              <a:t/>
            </a:r>
            <a:br>
              <a:rPr lang="de-DE" dirty="0"/>
            </a:br>
            <a:r>
              <a:rPr lang="fr-FR" sz="1800" i="1" dirty="0"/>
              <a:t>Action n° 5 – </a:t>
            </a:r>
            <a:r>
              <a:rPr lang="fr-FR" sz="1800" i="1" dirty="0" err="1"/>
              <a:t>Enviroutil</a:t>
            </a:r>
            <a:r>
              <a:rPr lang="fr-FR" sz="1800" i="1" dirty="0"/>
              <a:t> numérique</a:t>
            </a:r>
            <a:endParaRPr lang="de-DE" sz="1800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Bereitstellung von Informationen auf Homepage </a:t>
            </a:r>
            <a:br>
              <a:rPr lang="de-DE" dirty="0"/>
            </a:b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Fourniture d'informations sur la page d'accueil  </a:t>
            </a:r>
          </a:p>
          <a:p>
            <a:pPr marL="1005750" lvl="2" indent="-285750"/>
            <a:r>
              <a:rPr lang="de-DE" sz="1400" dirty="0"/>
              <a:t>Projektergebnisse</a:t>
            </a:r>
            <a:br>
              <a:rPr lang="de-DE" sz="1400" dirty="0"/>
            </a:b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Résultats</a:t>
            </a:r>
            <a:r>
              <a:rPr lang="de-DE" sz="1400" i="1" spc="-1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projet</a:t>
            </a:r>
            <a:endParaRPr lang="de-DE" sz="1400" i="1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  <a:p>
            <a:pPr marL="1005750" lvl="2" indent="-285750"/>
            <a:r>
              <a:rPr lang="de-DE" sz="1400" dirty="0"/>
              <a:t>Analysetool</a:t>
            </a:r>
            <a:br>
              <a:rPr lang="de-DE" sz="1400" dirty="0"/>
            </a:b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Outil</a:t>
            </a:r>
            <a:r>
              <a:rPr lang="de-DE" sz="14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d'analyse</a:t>
            </a:r>
            <a:endParaRPr lang="de-DE" sz="14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endParaRPr lang="de-DE" sz="1400" dirty="0"/>
          </a:p>
          <a:p>
            <a:pPr marL="285750" lvl="1" indent="-285750"/>
            <a:r>
              <a:rPr lang="de-DE" sz="1600" dirty="0"/>
              <a:t>Homepage mit Downloadbereich fertiggestellt</a:t>
            </a:r>
            <a:br>
              <a:rPr lang="de-DE" sz="1600" dirty="0"/>
            </a:br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Page d'accueil avec zone de téléchargement </a:t>
            </a:r>
            <a:r>
              <a:rPr lang="fr-FR" sz="1600" i="1" dirty="0" smtClean="0">
                <a:solidFill>
                  <a:schemeClr val="bg1">
                    <a:lumMod val="50000"/>
                  </a:schemeClr>
                </a:solidFill>
              </a:rPr>
              <a:t>terminée</a:t>
            </a:r>
            <a:endParaRPr lang="de-DE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1" indent="-285750"/>
            <a:endParaRPr lang="de-DE" sz="1600" dirty="0" smtClean="0"/>
          </a:p>
          <a:p>
            <a:pPr marL="285750" lvl="1" indent="-285750"/>
            <a:r>
              <a:rPr lang="de-DE" sz="1600" dirty="0" smtClean="0"/>
              <a:t>Auftrag Projektierung Umwelttool erteilt</a:t>
            </a:r>
            <a:br>
              <a:rPr lang="de-DE" sz="1600" dirty="0" smtClean="0"/>
            </a:br>
            <a:r>
              <a:rPr lang="fr-FR" sz="1600" i="1" dirty="0" smtClean="0">
                <a:solidFill>
                  <a:schemeClr val="bg1">
                    <a:lumMod val="50000"/>
                  </a:schemeClr>
                </a:solidFill>
              </a:rPr>
              <a:t>Contrat attribué pour la planification d'un projet d'outil environnemental</a:t>
            </a:r>
            <a:endParaRPr lang="de-DE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endParaRPr lang="de-DE" sz="1400" i="1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  <a:p>
            <a:pPr lvl="2" indent="0">
              <a:buNone/>
            </a:pPr>
            <a:endParaRPr lang="de-DE" sz="1400" i="1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  <a:p>
            <a:pPr marL="1005750" lvl="2" indent="-285750"/>
            <a:endParaRPr lang="de-DE" dirty="0"/>
          </a:p>
          <a:p>
            <a:pPr lvl="1" indent="0">
              <a:lnSpc>
                <a:spcPct val="150000"/>
              </a:lnSpc>
              <a:buNone/>
            </a:pPr>
            <a:endParaRPr lang="de-DE" sz="1600" dirty="0"/>
          </a:p>
          <a:p>
            <a:pPr marL="1005750" lvl="2" indent="-28575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8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6 – Schulungsräume / Praktische Ausbildung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6 – </a:t>
            </a:r>
            <a:r>
              <a:rPr lang="de-DE" sz="1800" i="1" spc="-1" dirty="0" err="1"/>
              <a:t>Salles</a:t>
            </a:r>
            <a:r>
              <a:rPr lang="de-DE" sz="1800" i="1" spc="-1" dirty="0"/>
              <a:t> de </a:t>
            </a:r>
            <a:r>
              <a:rPr lang="de-DE" sz="1800" i="1" spc="-1" dirty="0" err="1"/>
              <a:t>formation</a:t>
            </a:r>
            <a:r>
              <a:rPr lang="de-DE" sz="1800" i="1" spc="-1" dirty="0"/>
              <a:t> / Formation </a:t>
            </a:r>
            <a:r>
              <a:rPr lang="de-DE" sz="1800" i="1" spc="-1" dirty="0" err="1"/>
              <a:t>pratique</a:t>
            </a:r>
            <a:endParaRPr lang="de-DE" sz="1800" i="1" spc="-1" dirty="0"/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AA5CE010-F5BB-D140-90E9-6F683F3E6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16" y="1972477"/>
            <a:ext cx="2541731" cy="33881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CF5CA8-972C-22B3-E7B8-77F8BBAE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81" y="1970975"/>
            <a:ext cx="2358268" cy="33896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E4EB90-126B-E34A-6A67-03F5AE642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9" y="1961381"/>
            <a:ext cx="2164993" cy="33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6 – Schulungsräume / Praktische Ausbildung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6 – </a:t>
            </a:r>
            <a:r>
              <a:rPr lang="de-DE" sz="1800" i="1" spc="-1" dirty="0" err="1"/>
              <a:t>Salles</a:t>
            </a:r>
            <a:r>
              <a:rPr lang="de-DE" sz="1800" i="1" spc="-1" dirty="0"/>
              <a:t> de </a:t>
            </a:r>
            <a:r>
              <a:rPr lang="de-DE" sz="1800" i="1" spc="-1" dirty="0" err="1"/>
              <a:t>formation</a:t>
            </a:r>
            <a:r>
              <a:rPr lang="de-DE" sz="1800" i="1" spc="-1" dirty="0"/>
              <a:t> / Formation </a:t>
            </a:r>
            <a:r>
              <a:rPr lang="de-DE" sz="1800" i="1" spc="-1" dirty="0" err="1"/>
              <a:t>pratique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https://smartenergy44.eu/wp-content/uploads/2022/03/Schulungsra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6078"/>
            <a:ext cx="8376697" cy="43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6 – </a:t>
            </a:r>
            <a:r>
              <a:rPr lang="de-DE" sz="2400" dirty="0" smtClean="0"/>
              <a:t>Schulungsräume / Praktische Ausbildung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6 – </a:t>
            </a:r>
            <a:r>
              <a:rPr lang="de-DE" sz="1800" i="1" spc="-1" dirty="0" err="1"/>
              <a:t>Salles</a:t>
            </a:r>
            <a:r>
              <a:rPr lang="de-DE" sz="1800" i="1" spc="-1" dirty="0"/>
              <a:t> de </a:t>
            </a:r>
            <a:r>
              <a:rPr lang="de-DE" sz="1800" i="1" spc="-1" dirty="0" err="1" smtClean="0"/>
              <a:t>formation</a:t>
            </a:r>
            <a:r>
              <a:rPr lang="de-DE" sz="1800" i="1" spc="-1" dirty="0" smtClean="0"/>
              <a:t> </a:t>
            </a:r>
            <a:r>
              <a:rPr lang="de-DE" sz="1800" i="1" spc="-1" dirty="0"/>
              <a:t>/ Formation </a:t>
            </a:r>
            <a:r>
              <a:rPr lang="de-DE" sz="1800" i="1" spc="-1" dirty="0" err="1"/>
              <a:t>pratique</a:t>
            </a:r>
            <a:endParaRPr lang="de-DE" sz="1800" i="1" spc="-1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497" y="1949847"/>
            <a:ext cx="4524375" cy="3393281"/>
          </a:xfrm>
        </p:spPr>
      </p:pic>
      <p:pic>
        <p:nvPicPr>
          <p:cNvPr id="12" name="Image 3" descr="Une image contenant intérieur, personne, plancher&#10;&#10;Description générée automatiquement">
            <a:extLst>
              <a:ext uri="{FF2B5EF4-FFF2-40B4-BE49-F238E27FC236}">
                <a16:creationId xmlns:a16="http://schemas.microsoft.com/office/drawing/2014/main" id="{724B0A75-7EBB-C880-D328-7E026301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78" y="1384300"/>
            <a:ext cx="3392298" cy="4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Centre IFAPME Liège-Huy-Verviers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</a:t>
            </a:r>
            <a:r>
              <a:rPr lang="de-DE" sz="1800" i="1" spc="-1" dirty="0" err="1">
                <a:ea typeface="+mn-ea"/>
                <a:cs typeface="+mn-cs"/>
              </a:rPr>
              <a:t>Centre</a:t>
            </a:r>
            <a:r>
              <a:rPr lang="de-DE" sz="1800" i="1" spc="-1" dirty="0">
                <a:ea typeface="+mn-ea"/>
                <a:cs typeface="+mn-cs"/>
              </a:rPr>
              <a:t> IFAPME </a:t>
            </a:r>
            <a:r>
              <a:rPr lang="de-DE" sz="1800" i="1" spc="-1" dirty="0" err="1">
                <a:ea typeface="+mn-ea"/>
                <a:cs typeface="+mn-cs"/>
              </a:rPr>
              <a:t>Liège-Huy-Verviers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725A90E3-0D36-424B-9EC2-BE2B9A062DA5}"/>
              </a:ext>
            </a:extLst>
          </p:cNvPr>
          <p:cNvSpPr/>
          <p:nvPr/>
        </p:nvSpPr>
        <p:spPr>
          <a:xfrm>
            <a:off x="514350" y="1238645"/>
            <a:ext cx="7083654" cy="414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600" spc="-1" dirty="0">
                <a:latin typeface="Open sans"/>
              </a:rPr>
              <a:t>Entwicklung eines </a:t>
            </a:r>
            <a:r>
              <a:rPr lang="de-DE" sz="1600" b="1" spc="-1" dirty="0">
                <a:latin typeface="Open sans"/>
              </a:rPr>
              <a:t>BIM-Modells</a:t>
            </a:r>
            <a:r>
              <a:rPr lang="de-DE" sz="1600" spc="-1" dirty="0">
                <a:latin typeface="Open sans"/>
              </a:rPr>
              <a:t> des neuen ConstruForm-Gebäudes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Développement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d‘une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b="1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maquette</a:t>
            </a:r>
            <a:r>
              <a:rPr lang="de-DE" sz="1600" b="1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BIM 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du nouveau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bâtiment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ConstruForm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042EBC-FAA8-5E9F-F5D0-9FE7C3169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849" y="4044416"/>
            <a:ext cx="1997107" cy="23537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DF3497-C832-7D56-9129-A670CBFE6B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690" y="4044416"/>
            <a:ext cx="3170959" cy="2353730"/>
          </a:xfrm>
          <a:prstGeom prst="rect">
            <a:avLst/>
          </a:prstGeom>
        </p:spPr>
      </p:pic>
      <p:pic>
        <p:nvPicPr>
          <p:cNvPr id="19" name="Image 1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3E35D89-80CA-F1F8-33D5-6A1E1DBDA9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732" y="3786619"/>
            <a:ext cx="2245548" cy="2761142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3B355C-0D59-FD54-8F1F-A22E6166CB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30"/>
          <a:stretch/>
        </p:blipFill>
        <p:spPr>
          <a:xfrm>
            <a:off x="514350" y="1954168"/>
            <a:ext cx="4281799" cy="19880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19934CE-2044-1D73-8926-F32F08CF2E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0" t="9545" r="3810"/>
          <a:stretch/>
        </p:blipFill>
        <p:spPr>
          <a:xfrm>
            <a:off x="4890654" y="1968023"/>
            <a:ext cx="3711286" cy="1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Centre IFAPME Liège-Huy-Verviers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</a:t>
            </a:r>
            <a:r>
              <a:rPr lang="de-DE" sz="1800" i="1" spc="-1" dirty="0" err="1">
                <a:ea typeface="+mn-ea"/>
                <a:cs typeface="+mn-cs"/>
              </a:rPr>
              <a:t>Centre</a:t>
            </a:r>
            <a:r>
              <a:rPr lang="de-DE" sz="1800" i="1" spc="-1" dirty="0">
                <a:ea typeface="+mn-ea"/>
                <a:cs typeface="+mn-cs"/>
              </a:rPr>
              <a:t> IFAPME </a:t>
            </a:r>
            <a:r>
              <a:rPr lang="de-DE" sz="1800" i="1" spc="-1" dirty="0" err="1">
                <a:ea typeface="+mn-ea"/>
                <a:cs typeface="+mn-cs"/>
              </a:rPr>
              <a:t>Liège-Huy-Verviers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725A90E3-0D36-424B-9EC2-BE2B9A062DA5}"/>
              </a:ext>
            </a:extLst>
          </p:cNvPr>
          <p:cNvSpPr/>
          <p:nvPr/>
        </p:nvSpPr>
        <p:spPr>
          <a:xfrm>
            <a:off x="289201" y="1259595"/>
            <a:ext cx="8228062" cy="74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600" spc="-1" dirty="0">
                <a:latin typeface="Open sans"/>
              </a:rPr>
              <a:t>Der vollständige 3D-Scan des Gebäudes ergänzt die Daten des BIM-Modells .</a:t>
            </a:r>
          </a:p>
          <a:p>
            <a:pPr>
              <a:lnSpc>
                <a:spcPct val="100000"/>
              </a:lnSpc>
            </a:pP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Le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scan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3D complet du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bâtiment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vient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compléter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les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données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de la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maquette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BIM. </a:t>
            </a:r>
          </a:p>
          <a:p>
            <a:pPr>
              <a:lnSpc>
                <a:spcPct val="100000"/>
              </a:lnSpc>
            </a:pPr>
            <a:endParaRPr lang="de-DE" sz="1600" i="1" spc="-1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08CD9494-201E-43CA-9225-5FE75A89C3AC}"/>
              </a:ext>
            </a:extLst>
          </p:cNvPr>
          <p:cNvSpPr/>
          <p:nvPr/>
        </p:nvSpPr>
        <p:spPr>
          <a:xfrm>
            <a:off x="245310" y="5346815"/>
            <a:ext cx="4193370" cy="7882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000" i="1" spc="-1" dirty="0">
                <a:latin typeface="Open sans"/>
              </a:rPr>
              <a:t>Diese Materialien werden bereits in unseren bestehenden Schulungen eingesetzt.</a:t>
            </a:r>
          </a:p>
          <a:p>
            <a:pPr>
              <a:lnSpc>
                <a:spcPct val="100000"/>
              </a:lnSpc>
            </a:pPr>
            <a:r>
              <a:rPr lang="fr-BE" sz="10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Ces supports sont déjà utilisés dans nos formations existantes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D91C2E-C09D-DFEB-CA5E-EBB199A0F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01" y="2065406"/>
            <a:ext cx="4149479" cy="32395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61629D-B352-C170-DCBB-2E9617B6C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850" y="3443194"/>
            <a:ext cx="4002413" cy="24273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9CA68C-FF9D-A3C6-271B-81D107DF4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50" y="1917457"/>
            <a:ext cx="4002413" cy="14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Centre IFAPME Liège-Huy-Verviers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</a:t>
            </a:r>
            <a:r>
              <a:rPr lang="de-DE" sz="1800" i="1" spc="-1" dirty="0" err="1">
                <a:ea typeface="+mn-ea"/>
                <a:cs typeface="+mn-cs"/>
              </a:rPr>
              <a:t>Centre</a:t>
            </a:r>
            <a:r>
              <a:rPr lang="de-DE" sz="1800" i="1" spc="-1" dirty="0">
                <a:ea typeface="+mn-ea"/>
                <a:cs typeface="+mn-cs"/>
              </a:rPr>
              <a:t> IFAPME </a:t>
            </a:r>
            <a:r>
              <a:rPr lang="de-DE" sz="1800" i="1" spc="-1" dirty="0" err="1">
                <a:ea typeface="+mn-ea"/>
                <a:cs typeface="+mn-cs"/>
              </a:rPr>
              <a:t>Liège-Huy-Verviers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725A90E3-0D36-424B-9EC2-BE2B9A062DA5}"/>
              </a:ext>
            </a:extLst>
          </p:cNvPr>
          <p:cNvSpPr/>
          <p:nvPr/>
        </p:nvSpPr>
        <p:spPr>
          <a:xfrm>
            <a:off x="346304" y="1225934"/>
            <a:ext cx="8337092" cy="5267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600" spc="-1" dirty="0">
                <a:latin typeface="Open sans"/>
              </a:rPr>
              <a:t>Erweiterte Realität (PEB-Haus)     </a:t>
            </a:r>
          </a:p>
          <a:p>
            <a:pPr>
              <a:lnSpc>
                <a:spcPct val="100000"/>
              </a:lnSpc>
            </a:pP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Réalité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augmentée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(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maison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PEB)</a:t>
            </a: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725A90E3-0D36-424B-9EC2-BE2B9A062DA5}"/>
              </a:ext>
            </a:extLst>
          </p:cNvPr>
          <p:cNvSpPr/>
          <p:nvPr/>
        </p:nvSpPr>
        <p:spPr>
          <a:xfrm>
            <a:off x="279566" y="5006240"/>
            <a:ext cx="6207654" cy="1318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1600" i="1" spc="-1" dirty="0">
                <a:latin typeface="Open sans"/>
              </a:rPr>
              <a:t>Erstellen von didaktischen Postern (PEB-Strecke) gekoppelt mit Fotos zur Förderung technische Berufe</a:t>
            </a:r>
          </a:p>
          <a:p>
            <a:pPr>
              <a:lnSpc>
                <a:spcPct val="100000"/>
              </a:lnSpc>
            </a:pP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Réalisation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d‘affiches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didactiques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 (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parcours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PEB)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couplées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avec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des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photos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pour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promouvoir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les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métiers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techniques</a:t>
            </a:r>
            <a:endParaRPr lang="de-DE" sz="1600" i="1" spc="-1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CF68C4-5593-C09E-2859-9688CA35AE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630" y="4621825"/>
            <a:ext cx="2114804" cy="176270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3FCFD0-4DD4-15C9-40EF-B060DCCC5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19" y="1871481"/>
            <a:ext cx="4101821" cy="31347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AA8629-CD9B-CA7F-619A-DBFAF97DC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0575" y="3335462"/>
            <a:ext cx="2114804" cy="16707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358951-DE85-1DD7-87E0-0187A5D948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733" y="2370153"/>
            <a:ext cx="2392974" cy="15688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5031169-E826-32BD-5193-FB78D2FC2A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930" y="871375"/>
            <a:ext cx="2556504" cy="17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9234" y="350854"/>
            <a:ext cx="8229600" cy="77773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Centre IFAPME Liège-Huy-Verviers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</a:t>
            </a:r>
            <a:r>
              <a:rPr lang="de-DE" sz="1800" i="1" spc="-1" dirty="0" err="1">
                <a:ea typeface="+mn-ea"/>
                <a:cs typeface="+mn-cs"/>
              </a:rPr>
              <a:t>Centre</a:t>
            </a:r>
            <a:r>
              <a:rPr lang="de-DE" sz="1800" i="1" spc="-1" dirty="0">
                <a:ea typeface="+mn-ea"/>
                <a:cs typeface="+mn-cs"/>
              </a:rPr>
              <a:t> IFAPME </a:t>
            </a:r>
            <a:r>
              <a:rPr lang="de-DE" sz="1800" i="1" spc="-1" dirty="0" err="1">
                <a:ea typeface="+mn-ea"/>
                <a:cs typeface="+mn-cs"/>
              </a:rPr>
              <a:t>Liège-Huy-Verviers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09048" y="1385873"/>
            <a:ext cx="8125904" cy="114234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Durchgeführte Schulungen </a:t>
            </a:r>
            <a:r>
              <a:rPr lang="de-DE" sz="1400" b="1" i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de-DE" sz="1400" i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</a:t>
            </a:r>
            <a:r>
              <a:rPr lang="de-DE" sz="1400" i="1" dirty="0" err="1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réalisées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Schulungen im Gange und in der Entwicklung </a:t>
            </a:r>
            <a:r>
              <a:rPr lang="de-DE" sz="1400" b="1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de-DE" sz="1400" i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Formations</a:t>
            </a:r>
            <a:r>
              <a:rPr lang="de-DE" sz="1400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de-DE" sz="1400" i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</a:t>
            </a:r>
            <a:r>
              <a:rPr lang="de-DE" sz="1400" i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en </a:t>
            </a:r>
            <a:r>
              <a:rPr lang="de-DE" sz="1400" i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dévloppement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fr-BE" sz="1400" i="1" spc="-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1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05750" lvl="2" indent="-285750"/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2" name="Tableau 61"/>
          <p:cNvGraphicFramePr>
            <a:graphicFrameLocks noGrp="1"/>
          </p:cNvGraphicFramePr>
          <p:nvPr>
            <p:extLst/>
          </p:nvPr>
        </p:nvGraphicFramePr>
        <p:xfrm>
          <a:off x="389234" y="2641774"/>
          <a:ext cx="5068526" cy="360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076">
                <a:tc>
                  <a:txBody>
                    <a:bodyPr/>
                    <a:lstStyle/>
                    <a:p>
                      <a:r>
                        <a:rPr lang="fr-BE" sz="1600" dirty="0">
                          <a:solidFill>
                            <a:srgbClr val="77B436"/>
                          </a:solidFill>
                        </a:rPr>
                        <a:t>BIM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76"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BIM-Nutzer 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Utilisateurs du BIM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922"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3D-Laser-Scanning von Gebäude 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Scan 3D de bâtiments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076"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BE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Erweiterte</a:t>
                      </a:r>
                      <a:r>
                        <a:rPr lang="fr-BE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fr-BE" sz="120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Realität</a:t>
                      </a:r>
                      <a:r>
                        <a:rPr lang="fr-BE" sz="12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Réalité augmentée</a:t>
                      </a:r>
                      <a:endParaRPr lang="en-GB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>
                          <a:solidFill>
                            <a:srgbClr val="77B436"/>
                          </a:solidFill>
                        </a:rPr>
                        <a:t>PEB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922">
                <a:tc>
                  <a:txBody>
                    <a:bodyPr/>
                    <a:lstStyle/>
                    <a:p>
                      <a:pPr marL="28440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PEB-Vorschriften und spezielle Techniken/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Réglementation PEB et techniques spéciales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33221"/>
                  </a:ext>
                </a:extLst>
              </a:tr>
              <a:tr h="486922">
                <a:tc>
                  <a:txBody>
                    <a:bodyPr/>
                    <a:lstStyle/>
                    <a:p>
                      <a:pPr marL="28440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Thermographie - Wärmebildkamera 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Thermographie -caméra thermique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076"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Test zur Luftdichtheit 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Test d’étanchéité à l’air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076">
                <a:tc>
                  <a:txBody>
                    <a:bodyPr/>
                    <a:lstStyle/>
                    <a:p>
                      <a:pPr marL="285750" marR="0" lvl="2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Konstruktive Knoten / </a:t>
                      </a:r>
                      <a:r>
                        <a:rPr lang="fr-BE" sz="1200" i="1" spc="-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Nœuds constructifs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Inhaltsplatzhalter 2"/>
          <p:cNvSpPr txBox="1">
            <a:spLocks/>
          </p:cNvSpPr>
          <p:nvPr/>
        </p:nvSpPr>
        <p:spPr>
          <a:xfrm>
            <a:off x="4306992" y="2266723"/>
            <a:ext cx="530015" cy="564132"/>
          </a:xfrm>
          <a:prstGeom prst="rect">
            <a:avLst/>
          </a:prstGeom>
        </p:spPr>
        <p:txBody>
          <a:bodyPr vert="horz" lIns="14400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0" indent="-360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72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26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180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32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2" indent="0">
              <a:buNone/>
            </a:pPr>
            <a:endParaRPr lang="de-DE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002001" y="2572186"/>
            <a:ext cx="203135" cy="21910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Une image contenant texte, plancher, intérieur&#10;&#10;Description générée automatiquement">
            <a:extLst>
              <a:ext uri="{FF2B5EF4-FFF2-40B4-BE49-F238E27FC236}">
                <a16:creationId xmlns:a16="http://schemas.microsoft.com/office/drawing/2014/main" id="{7C2D0E1F-7E9B-53F8-F2C5-33B257B6C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34" y="4212690"/>
            <a:ext cx="1641763" cy="2189017"/>
          </a:xfrm>
          <a:prstGeom prst="rect">
            <a:avLst/>
          </a:prstGeom>
        </p:spPr>
      </p:pic>
      <p:pic>
        <p:nvPicPr>
          <p:cNvPr id="9" name="Image 8" descr="Une image contenant texte, portable, ordinateur, intérieur&#10;&#10;Description générée automatiquement">
            <a:extLst>
              <a:ext uri="{FF2B5EF4-FFF2-40B4-BE49-F238E27FC236}">
                <a16:creationId xmlns:a16="http://schemas.microsoft.com/office/drawing/2014/main" id="{0A15ECC6-3744-04BC-59D6-E3BFB2BF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40" y="4212690"/>
            <a:ext cx="1641762" cy="2189016"/>
          </a:xfrm>
          <a:prstGeom prst="rect">
            <a:avLst/>
          </a:prstGeom>
        </p:spPr>
      </p:pic>
      <p:pic>
        <p:nvPicPr>
          <p:cNvPr id="11" name="Image 10" descr="Une image contenant texte, personne, intérieur, plafond&#10;&#10;Description générée automatiquement">
            <a:extLst>
              <a:ext uri="{FF2B5EF4-FFF2-40B4-BE49-F238E27FC236}">
                <a16:creationId xmlns:a16="http://schemas.microsoft.com/office/drawing/2014/main" id="{897CEDF2-7621-3679-CEB5-F706FCF0A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078"/>
          <a:stretch/>
        </p:blipFill>
        <p:spPr>
          <a:xfrm>
            <a:off x="5554534" y="2679557"/>
            <a:ext cx="1641763" cy="1464924"/>
          </a:xfrm>
          <a:prstGeom prst="rect">
            <a:avLst/>
          </a:prstGeom>
        </p:spPr>
      </p:pic>
      <p:pic>
        <p:nvPicPr>
          <p:cNvPr id="13" name="Image 12" descr="Une image contenant texte, intérieur, carrelé&#10;&#10;Description générée automatiquement">
            <a:extLst>
              <a:ext uri="{FF2B5EF4-FFF2-40B4-BE49-F238E27FC236}">
                <a16:creationId xmlns:a16="http://schemas.microsoft.com/office/drawing/2014/main" id="{3BAEDC6E-6DD1-A88D-E69C-6C1BD5F10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947"/>
          <a:stretch/>
        </p:blipFill>
        <p:spPr>
          <a:xfrm flipV="1">
            <a:off x="7270940" y="2679557"/>
            <a:ext cx="1641762" cy="14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7F040300-7833-409F-84A2-ACC5EECA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73" y="2632194"/>
            <a:ext cx="1080952" cy="145082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797573-324F-477A-84CD-BCD98291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797" y="4299820"/>
            <a:ext cx="1046521" cy="157994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F28FEDD-03FA-49C2-8122-9139051EC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519" y="4299820"/>
            <a:ext cx="1063607" cy="15799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spc="-1" dirty="0">
                <a:ea typeface="+mn-ea"/>
                <a:cs typeface="+mn-cs"/>
              </a:rPr>
              <a:t>Stand ZAWM Eupen</a:t>
            </a:r>
            <a:r>
              <a:rPr lang="fr-FR" dirty="0"/>
              <a:t/>
            </a:r>
            <a:br>
              <a:rPr lang="fr-FR" dirty="0"/>
            </a:br>
            <a:r>
              <a:rPr lang="fr-FR" sz="1800" i="1" spc="-1" dirty="0">
                <a:ea typeface="+mn-ea"/>
                <a:cs typeface="+mn-cs"/>
              </a:rPr>
              <a:t>Etat du projet – ZAWM Eupen</a:t>
            </a:r>
            <a:endParaRPr lang="de-DE" sz="1800" i="1" spc="-1" dirty="0">
              <a:ea typeface="+mn-ea"/>
              <a:cs typeface="+mn-cs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70DD83F-9879-4542-86F4-A01485B1562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0" y="2050542"/>
            <a:ext cx="4717367" cy="35518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39EA0A-2C3C-4DB1-A902-363172DA4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579" y="2637999"/>
            <a:ext cx="1033739" cy="14615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C7A290D-4878-4273-BEA3-FAD6C1248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008" y="2865235"/>
            <a:ext cx="1269580" cy="1127529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BFC4536-D16B-4007-994E-99FA42AB0437}"/>
              </a:ext>
            </a:extLst>
          </p:cNvPr>
          <p:cNvSpPr txBox="1">
            <a:spLocks/>
          </p:cNvSpPr>
          <p:nvPr/>
        </p:nvSpPr>
        <p:spPr>
          <a:xfrm>
            <a:off x="-10579" y="1065403"/>
            <a:ext cx="4699361" cy="648701"/>
          </a:xfrm>
          <a:prstGeom prst="rect">
            <a:avLst/>
          </a:prstGeom>
        </p:spPr>
        <p:txBody>
          <a:bodyPr vert="horz" lIns="14400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0" indent="-3600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72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26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1800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de-DE" sz="1200" dirty="0">
                <a:latin typeface="+mn-lt"/>
              </a:rPr>
              <a:t>Die folgenden Schulungsinhalte und –Konzepte liegen vor:</a:t>
            </a:r>
            <a:br>
              <a:rPr lang="de-DE" sz="1200" dirty="0">
                <a:latin typeface="+mn-lt"/>
              </a:rPr>
            </a:b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contenus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concepts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de formation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suivants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sont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prêts</a:t>
            </a:r>
            <a:endParaRPr lang="de-DE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642E9D9-4C73-4BA9-8CD0-8A1CFCC52A61}"/>
              </a:ext>
            </a:extLst>
          </p:cNvPr>
          <p:cNvSpPr txBox="1"/>
          <p:nvPr/>
        </p:nvSpPr>
        <p:spPr>
          <a:xfrm>
            <a:off x="4721119" y="1045537"/>
            <a:ext cx="317346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3429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Schulungen an den Schulungsmodule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fr-FR" sz="1200" b="0" i="1" u="none" strike="noStrike" kern="1200" cap="none" spc="-1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Formations sur les modules de formation</a:t>
            </a:r>
          </a:p>
          <a:p>
            <a:pPr marR="0" lvl="0" algn="l" defTabSz="3429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spc="-1" dirty="0"/>
              <a:t>Schüleraustausch Eupen/Luxemburg/Trier</a:t>
            </a:r>
          </a:p>
          <a:p>
            <a:pPr marR="0" lvl="0" algn="l" defTabSz="3429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Echange scolaire Eupen/Luxembourg/Trèves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7292F0D-64A6-4E74-811B-05293F9DCE8E}"/>
              </a:ext>
            </a:extLst>
          </p:cNvPr>
          <p:cNvCxnSpPr>
            <a:cxnSpLocks/>
          </p:cNvCxnSpPr>
          <p:nvPr/>
        </p:nvCxnSpPr>
        <p:spPr>
          <a:xfrm>
            <a:off x="4678203" y="1128584"/>
            <a:ext cx="42916" cy="5317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192ED2A2-0881-490E-8FFE-916BE9B1D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126" y="4700926"/>
            <a:ext cx="1714337" cy="7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Begrüßung Dr. Schäfer</a:t>
            </a:r>
            <a:br>
              <a:rPr lang="de-DE" sz="3600" dirty="0"/>
            </a:br>
            <a:r>
              <a:rPr lang="de-DE" sz="2400" i="1" dirty="0" err="1"/>
              <a:t>Accueil</a:t>
            </a:r>
            <a:r>
              <a:rPr lang="de-DE" sz="2400" i="1" dirty="0"/>
              <a:t> par Dr. Schäfer</a:t>
            </a:r>
            <a:r>
              <a:rPr lang="de-DE" sz="2800" i="1" dirty="0"/>
              <a:t/>
            </a:r>
            <a:br>
              <a:rPr lang="de-DE" sz="2800" i="1" dirty="0"/>
            </a:b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793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D4D36E9-920B-42ED-9158-D8703802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34" y="2283007"/>
            <a:ext cx="2097632" cy="15235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spc="-1" dirty="0">
                <a:ea typeface="+mn-ea"/>
                <a:cs typeface="+mn-cs"/>
              </a:rPr>
              <a:t>Stand ZAWM Eupen</a:t>
            </a:r>
            <a:r>
              <a:rPr lang="fr-FR" dirty="0"/>
              <a:t/>
            </a:r>
            <a:br>
              <a:rPr lang="fr-FR" dirty="0"/>
            </a:br>
            <a:r>
              <a:rPr lang="fr-FR" sz="1800" i="1" spc="-1" dirty="0">
                <a:ea typeface="+mn-ea"/>
                <a:cs typeface="+mn-cs"/>
              </a:rPr>
              <a:t>Etat du projet – ZAWM Eupen</a:t>
            </a:r>
            <a:endParaRPr lang="de-DE" sz="1800" i="1" spc="-1" dirty="0"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7292F0D-64A6-4E74-811B-05293F9DCE8E}"/>
              </a:ext>
            </a:extLst>
          </p:cNvPr>
          <p:cNvCxnSpPr>
            <a:cxnSpLocks/>
          </p:cNvCxnSpPr>
          <p:nvPr/>
        </p:nvCxnSpPr>
        <p:spPr>
          <a:xfrm>
            <a:off x="4566222" y="1128584"/>
            <a:ext cx="42916" cy="5317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F12C75F-668A-469A-A52F-1FBCBC2D85F8}"/>
              </a:ext>
            </a:extLst>
          </p:cNvPr>
          <p:cNvSpPr txBox="1"/>
          <p:nvPr/>
        </p:nvSpPr>
        <p:spPr>
          <a:xfrm>
            <a:off x="27159" y="1055017"/>
            <a:ext cx="5151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/>
              <a:t>Erstellung von ersten eLearning Inhalten</a:t>
            </a:r>
            <a:br>
              <a:rPr lang="de-DE" sz="1200" dirty="0"/>
            </a:b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Création des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premiers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contenus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d‘apprentissage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ligne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de-DE" sz="1200" i="1" spc="-1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de-DE" sz="1200" i="1" spc="-1" dirty="0" err="1">
                <a:solidFill>
                  <a:schemeClr val="bg1">
                    <a:lumMod val="50000"/>
                  </a:schemeClr>
                </a:solidFill>
              </a:rPr>
              <a:t>cours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B53DEC-91A8-4CB3-9C52-EA75643EC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34" y="3902045"/>
            <a:ext cx="3558666" cy="185401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63A1256-F396-4A18-B9D7-075AC6AE6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28"/>
          <a:stretch/>
        </p:blipFill>
        <p:spPr>
          <a:xfrm>
            <a:off x="2844173" y="2207154"/>
            <a:ext cx="1210403" cy="169489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8C604DF-C371-4577-B47A-AA1A4E679D08}"/>
              </a:ext>
            </a:extLst>
          </p:cNvPr>
          <p:cNvSpPr txBox="1"/>
          <p:nvPr/>
        </p:nvSpPr>
        <p:spPr>
          <a:xfrm>
            <a:off x="4566222" y="1061111"/>
            <a:ext cx="5151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/>
              <a:t>Erstellung von einheitlichen Schulungsdokumenten De/Fr</a:t>
            </a:r>
            <a:br>
              <a:rPr lang="de-DE" sz="1200" dirty="0"/>
            </a:br>
            <a:r>
              <a:rPr lang="fr-FR" sz="1200" i="1" spc="-1" dirty="0">
                <a:solidFill>
                  <a:schemeClr val="bg1">
                    <a:lumMod val="50000"/>
                  </a:schemeClr>
                </a:solidFill>
              </a:rPr>
              <a:t>Création de documents de formation uniformes Fr/De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9FB8F2-92ED-4C97-A0CF-5D9AE3CE0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90" y="1841895"/>
            <a:ext cx="1992167" cy="14873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F1D5E5C-95B4-4792-B768-E8416CA4F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226" y="2172629"/>
            <a:ext cx="1889218" cy="1417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2D62BD0-F91C-49BE-8B4E-DC35CD10E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649" y="3787325"/>
            <a:ext cx="1877411" cy="14012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1DEC50-3A18-4AFF-A2BC-34599A192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227" y="4177653"/>
            <a:ext cx="1889217" cy="14175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E9EB44-804B-4AC8-9E24-527AB76B44B9}"/>
              </a:ext>
            </a:extLst>
          </p:cNvPr>
          <p:cNvSpPr txBox="1"/>
          <p:nvPr/>
        </p:nvSpPr>
        <p:spPr>
          <a:xfrm>
            <a:off x="442965" y="5894562"/>
            <a:ext cx="416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9"/>
              </a:rPr>
              <a:t>https://www.learning-performance.cloud/authoring/zawm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423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0E4D1D1A-90CA-42B0-9731-F58F9E98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17" y="5007373"/>
            <a:ext cx="2286551" cy="11263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4522E9B-B4C1-447D-BB4F-38B35B5D4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488" y="3941787"/>
            <a:ext cx="2010226" cy="12993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spc="-1" dirty="0">
                <a:ea typeface="+mn-ea"/>
                <a:cs typeface="+mn-cs"/>
              </a:rPr>
              <a:t>Stand ZAWM Eupen</a:t>
            </a:r>
            <a:r>
              <a:rPr lang="fr-FR" dirty="0"/>
              <a:t/>
            </a:r>
            <a:br>
              <a:rPr lang="fr-FR" dirty="0"/>
            </a:br>
            <a:r>
              <a:rPr lang="fr-FR" sz="1800" i="1" spc="-1" dirty="0">
                <a:ea typeface="+mn-ea"/>
                <a:cs typeface="+mn-cs"/>
              </a:rPr>
              <a:t>Etat du projet – ZAWM Eupen</a:t>
            </a:r>
            <a:endParaRPr lang="de-DE" sz="1800" i="1" spc="-1" dirty="0"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7292F0D-64A6-4E74-811B-05293F9DCE8E}"/>
              </a:ext>
            </a:extLst>
          </p:cNvPr>
          <p:cNvCxnSpPr>
            <a:cxnSpLocks/>
          </p:cNvCxnSpPr>
          <p:nvPr/>
        </p:nvCxnSpPr>
        <p:spPr>
          <a:xfrm>
            <a:off x="4523306" y="1128584"/>
            <a:ext cx="42916" cy="5317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05E1E7D-E252-410F-8E8D-699469EAE3AC}"/>
              </a:ext>
            </a:extLst>
          </p:cNvPr>
          <p:cNvSpPr txBox="1"/>
          <p:nvPr/>
        </p:nvSpPr>
        <p:spPr>
          <a:xfrm>
            <a:off x="4514850" y="1056883"/>
            <a:ext cx="515142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>
                <a:solidFill>
                  <a:prstClr val="black"/>
                </a:solidFill>
              </a:rPr>
              <a:t>Erstellung einer Reihe von Webinare auf Grund der Pandemielage</a:t>
            </a:r>
            <a:br>
              <a:rPr lang="de-DE" sz="1200" dirty="0">
                <a:solidFill>
                  <a:prstClr val="black"/>
                </a:solidFill>
              </a:rPr>
            </a:b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Création d'une série de webinaires en raison de la situation de pandémie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r-FR" sz="1200" i="1" spc="-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Seminarreihe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spc="-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Série de séminaires 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Unternehmerrundtisch</a:t>
            </a:r>
            <a:endParaRPr lang="fr-FR" sz="1000" b="1" i="1" spc="-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spc="-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Table ronde des entrepreneurs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Energieprämien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Ostbelgien</a:t>
            </a:r>
            <a:endParaRPr lang="fr-FR" sz="1000" b="1" i="1" spc="-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spc="-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Primes énergétiques dans les Cantons de l'Est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Beirat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Wohnungswesen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 « </a:t>
            </a: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Energetische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000" b="1" i="1" spc="-1" dirty="0" err="1">
                <a:ea typeface="Open sans" panose="020B0606030504020204" pitchFamily="34" charset="0"/>
                <a:cs typeface="Open sans" panose="020B0606030504020204" pitchFamily="34" charset="0"/>
              </a:rPr>
              <a:t>Sanierung</a:t>
            </a:r>
            <a:r>
              <a:rPr lang="fr-FR" sz="1000" b="1" i="1" spc="-1" dirty="0">
                <a:ea typeface="Open sans" panose="020B0606030504020204" pitchFamily="34" charset="0"/>
                <a:cs typeface="Open sans" panose="020B0606030504020204" pitchFamily="34" charset="0"/>
              </a:rPr>
              <a:t> »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spc="-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Comité consultatif pour le logement " Rénovation énergétique "</a:t>
            </a:r>
            <a:endParaRPr lang="de-DE" sz="1000" spc="-1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FEA3754-5918-4220-8EB9-AC4860833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454" y="3058486"/>
            <a:ext cx="2646103" cy="136469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5689E3B-863A-433F-958B-D7958EB19294}"/>
              </a:ext>
            </a:extLst>
          </p:cNvPr>
          <p:cNvSpPr txBox="1"/>
          <p:nvPr/>
        </p:nvSpPr>
        <p:spPr>
          <a:xfrm>
            <a:off x="18106" y="1062811"/>
            <a:ext cx="4652737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>
                <a:solidFill>
                  <a:prstClr val="black"/>
                </a:solidFill>
              </a:rPr>
              <a:t>Eine Reihe von Präsenz Veranstaltungen würde abgehalten </a:t>
            </a:r>
            <a:br>
              <a:rPr lang="de-DE" sz="1200" dirty="0">
                <a:solidFill>
                  <a:prstClr val="black"/>
                </a:solidFill>
              </a:rPr>
            </a:b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Une série d'événements de présence a eu lieu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r-FR" sz="1200" i="1" spc="-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Gebäudenutzerschulung</a:t>
            </a:r>
            <a:endParaRPr lang="fr-FR" sz="1000" b="1" spc="-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i="1" spc="-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Formation des utilisateurs du bâtiment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Modul 3 «  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Einführung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in die 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Anlagentechnik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Lüftungsanlagen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 »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i="1" spc="-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Module 3 " Introduction à la technique des installations - systèmes de ventilation "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Energetische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Sanierung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Energieberatung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Ostbelgien</a:t>
            </a:r>
            <a:r>
              <a:rPr lang="fr-FR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i="1" spc="-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Rénovation énergétique (Conseil en énergie des Cantons de l'Est)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Train </a:t>
            </a:r>
            <a:r>
              <a:rPr lang="de-DE" sz="1000" b="1" spc="-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000" b="1" spc="-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Trainer (Messtechnik)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000" i="1" spc="-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Train the Trainer (technique de mesure)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sz="900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913BB37-63AA-4EA1-9A95-1F4DD6392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7" y="3557862"/>
            <a:ext cx="1614041" cy="107675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BC13E10-ABB3-4A20-8803-6E456FC25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57" y="5007373"/>
            <a:ext cx="1614041" cy="107729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E2052D5-3052-4D87-9F1F-1AA8FA480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663" y="4163888"/>
            <a:ext cx="2107304" cy="10772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456C87E-7BAE-4DF1-AF03-7CA09BEDE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0073" y="2954177"/>
            <a:ext cx="1538285" cy="11265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951610-474C-4773-A4C9-C9D60DA655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0073" y="5322681"/>
            <a:ext cx="1827296" cy="12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F58CE6E-F0AC-46A6-9D10-880A414A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08" y="2094604"/>
            <a:ext cx="2927744" cy="20299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spc="-1" dirty="0">
                <a:ea typeface="+mn-ea"/>
                <a:cs typeface="+mn-cs"/>
              </a:rPr>
              <a:t>Stand ZAWM Eupen</a:t>
            </a:r>
            <a:r>
              <a:rPr lang="fr-FR" dirty="0"/>
              <a:t/>
            </a:r>
            <a:br>
              <a:rPr lang="fr-FR" dirty="0"/>
            </a:br>
            <a:r>
              <a:rPr lang="fr-FR" sz="1800" i="1" spc="-1" dirty="0">
                <a:ea typeface="+mn-ea"/>
                <a:cs typeface="+mn-cs"/>
              </a:rPr>
              <a:t>Etat du projet – ZAWM Eupen</a:t>
            </a:r>
            <a:endParaRPr lang="de-DE" sz="1800" i="1" spc="-1" dirty="0"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7292F0D-64A6-4E74-811B-05293F9DCE8E}"/>
              </a:ext>
            </a:extLst>
          </p:cNvPr>
          <p:cNvCxnSpPr>
            <a:cxnSpLocks/>
          </p:cNvCxnSpPr>
          <p:nvPr/>
        </p:nvCxnSpPr>
        <p:spPr>
          <a:xfrm>
            <a:off x="4523306" y="1128584"/>
            <a:ext cx="42916" cy="5317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05E1E7D-E252-410F-8E8D-699469EAE3AC}"/>
              </a:ext>
            </a:extLst>
          </p:cNvPr>
          <p:cNvSpPr txBox="1"/>
          <p:nvPr/>
        </p:nvSpPr>
        <p:spPr>
          <a:xfrm>
            <a:off x="4523306" y="1066821"/>
            <a:ext cx="5151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>
                <a:solidFill>
                  <a:prstClr val="black"/>
                </a:solidFill>
              </a:rPr>
              <a:t>Kultureller Abend mit allen Partnern in Eupen</a:t>
            </a:r>
            <a:br>
              <a:rPr lang="de-DE" sz="1200" dirty="0">
                <a:solidFill>
                  <a:prstClr val="black"/>
                </a:solidFill>
              </a:rPr>
            </a:b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Soirée culturelle avec tous les partenaires à Eupen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sz="1200" i="1" spc="-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5689E3B-863A-433F-958B-D7958EB19294}"/>
              </a:ext>
            </a:extLst>
          </p:cNvPr>
          <p:cNvSpPr txBox="1"/>
          <p:nvPr/>
        </p:nvSpPr>
        <p:spPr>
          <a:xfrm>
            <a:off x="5" y="1060867"/>
            <a:ext cx="4291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200" dirty="0">
                <a:solidFill>
                  <a:prstClr val="black"/>
                </a:solidFill>
              </a:rPr>
              <a:t>Großes Partnertreffen in Eupen mit allen Partner </a:t>
            </a:r>
            <a:br>
              <a:rPr lang="de-DE" sz="1200" dirty="0">
                <a:solidFill>
                  <a:prstClr val="black"/>
                </a:solidFill>
              </a:rPr>
            </a:b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Grande réunion des partenaires à Eupen avec tous les partenaires 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CD6960-037E-4004-9BC3-3207EA04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8" y="4209861"/>
            <a:ext cx="2927744" cy="193241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091F1B-4F82-41D2-B266-47AD3453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7" y="3142420"/>
            <a:ext cx="2061061" cy="18408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56C3B4-0ADA-499A-B58B-8071D8DD2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76" y="2093260"/>
            <a:ext cx="3112695" cy="20983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7CF044-97AC-4ED1-A23A-199AB80A3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729" y="3581515"/>
            <a:ext cx="3069779" cy="22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1700" dirty="0"/>
              <a:t>Kompetenzzentrum Thermographie :</a:t>
            </a:r>
          </a:p>
          <a:p>
            <a:r>
              <a:rPr lang="fr-FR" sz="1700" i="1" dirty="0">
                <a:solidFill>
                  <a:schemeClr val="bg1">
                    <a:lumMod val="50000"/>
                  </a:schemeClr>
                </a:solidFill>
              </a:rPr>
              <a:t>Centre de compétences Thermographie :</a:t>
            </a:r>
            <a:r>
              <a:rPr lang="de-DE" sz="1400" i="1" dirty="0">
                <a:solidFill>
                  <a:srgbClr val="1D3483"/>
                </a:solidFill>
              </a:rPr>
              <a:t/>
            </a:r>
            <a:br>
              <a:rPr lang="de-DE" sz="1400" i="1" dirty="0">
                <a:solidFill>
                  <a:srgbClr val="1D3483"/>
                </a:solidFill>
              </a:rPr>
            </a:br>
            <a:endParaRPr lang="de-DE" sz="1400" i="1" dirty="0">
              <a:solidFill>
                <a:srgbClr val="1D3483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700" dirty="0"/>
              <a:t>Materialanschaffung &amp; Ausarbeitung Schulungsunterlagen SMART1-F</a:t>
            </a:r>
          </a:p>
          <a:p>
            <a:r>
              <a:rPr lang="fr-FR" sz="1700" i="1" dirty="0" smtClean="0">
                <a:solidFill>
                  <a:schemeClr val="bg1">
                    <a:lumMod val="50000"/>
                  </a:schemeClr>
                </a:solidFill>
              </a:rPr>
              <a:t>Acquisition matériel et élaboration du support de formation SMART1-F</a:t>
            </a:r>
          </a:p>
          <a:p>
            <a:endParaRPr lang="de-DE" dirty="0"/>
          </a:p>
        </p:txBody>
      </p:sp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79D8E2EC-4DE9-CAB6-D1EF-EE4E0EF9D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439" y="1746504"/>
            <a:ext cx="4376509" cy="32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1700" dirty="0"/>
              <a:t>Kompetenzzentrum Thermographie :</a:t>
            </a:r>
          </a:p>
          <a:p>
            <a:r>
              <a:rPr lang="fr-FR" sz="1700" i="1" dirty="0">
                <a:solidFill>
                  <a:schemeClr val="bg1">
                    <a:lumMod val="50000"/>
                  </a:schemeClr>
                </a:solidFill>
              </a:rPr>
              <a:t>Centre de compétences Thermographie :</a:t>
            </a:r>
            <a:r>
              <a:rPr lang="de-DE" sz="17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7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7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700" dirty="0" smtClean="0"/>
              <a:t>Materialanschaffung &amp; Ausarbeitung Schulungsunterlagen SMART1-F</a:t>
            </a:r>
          </a:p>
          <a:p>
            <a:r>
              <a:rPr lang="fr-FR" sz="1700" i="1" dirty="0">
                <a:solidFill>
                  <a:schemeClr val="bg1">
                    <a:lumMod val="50000"/>
                  </a:schemeClr>
                </a:solidFill>
              </a:rPr>
              <a:t>Acquisition matériel et élaboration du support de formation SMART1-F</a:t>
            </a:r>
          </a:p>
          <a:p>
            <a:endParaRPr lang="de-DE" dirty="0"/>
          </a:p>
        </p:txBody>
      </p:sp>
      <p:pic>
        <p:nvPicPr>
          <p:cNvPr id="5" name="Image 4" descr="Une image contenant texte, extérieur, ciel, terrain&#10;&#10;Description générée automatiquement">
            <a:extLst>
              <a:ext uri="{FF2B5EF4-FFF2-40B4-BE49-F238E27FC236}">
                <a16:creationId xmlns:a16="http://schemas.microsoft.com/office/drawing/2014/main" id="{D80919FA-3E9B-4D6D-4947-6D462940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33" y="2005229"/>
            <a:ext cx="4175351" cy="31315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F10931-1CF6-85E4-0ADB-332D7F50E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4" y="2372606"/>
            <a:ext cx="3690646" cy="25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1700" dirty="0"/>
              <a:t>Kompetenzzentrum Luftdichtheit :</a:t>
            </a:r>
          </a:p>
          <a:p>
            <a:r>
              <a:rPr lang="fr-FR" sz="1700" i="1" dirty="0">
                <a:solidFill>
                  <a:schemeClr val="bg1">
                    <a:lumMod val="50000"/>
                  </a:schemeClr>
                </a:solidFill>
              </a:rPr>
              <a:t>Centre de compétences étanchéité à l’air :</a:t>
            </a:r>
            <a:r>
              <a:rPr lang="de-DE" sz="17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7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7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700" dirty="0"/>
              <a:t>Materialergänzung &amp; Ausarbeitung Schulungsunterlagen SMART2-F</a:t>
            </a:r>
          </a:p>
          <a:p>
            <a:r>
              <a:rPr lang="fr-FR" sz="1700" i="1" dirty="0">
                <a:solidFill>
                  <a:schemeClr val="bg1">
                    <a:lumMod val="50000"/>
                  </a:schemeClr>
                </a:solidFill>
              </a:rPr>
              <a:t>Acquisition matériel et élaboration du support de formation SMART2-F</a:t>
            </a:r>
          </a:p>
          <a:p>
            <a:endParaRPr lang="de-DE" dirty="0"/>
          </a:p>
        </p:txBody>
      </p:sp>
      <p:pic>
        <p:nvPicPr>
          <p:cNvPr id="5" name="Image 4" descr="Une image contenant intérieur, plancher, personne&#10;&#10;Description générée automatiquement">
            <a:extLst>
              <a:ext uri="{FF2B5EF4-FFF2-40B4-BE49-F238E27FC236}">
                <a16:creationId xmlns:a16="http://schemas.microsoft.com/office/drawing/2014/main" id="{4AD1EBA8-6B0F-531B-F25A-1AF052FA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323" y="969882"/>
            <a:ext cx="3131658" cy="41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sz="2700" dirty="0"/>
              <a:t>Kompetenzzentrum Lüftungstechnik :</a:t>
            </a:r>
          </a:p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</a:rPr>
              <a:t>Centre de compétences ventilation :</a:t>
            </a:r>
            <a:r>
              <a:rPr lang="de-DE" sz="24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4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24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sz="2700" dirty="0" smtClean="0"/>
              <a:t>Materialergänzung </a:t>
            </a:r>
            <a:r>
              <a:rPr lang="de-DE" sz="2700" dirty="0"/>
              <a:t>&amp; Ausarbeitung Schulungsunterlagen Messtechnik EN12599</a:t>
            </a:r>
          </a:p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</a:rPr>
              <a:t>Acquisition matériel et élaboration du support de formation en techniques de mesures </a:t>
            </a:r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</a:rPr>
              <a:t>EN12599</a:t>
            </a:r>
            <a:endParaRPr lang="de-DE" sz="27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38383C-8B90-296D-D274-2A2EFEB3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893" y="1383957"/>
            <a:ext cx="4345768" cy="32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2100" dirty="0"/>
              <a:t>Kompetenzzentrum Lüftungstechnik :</a:t>
            </a:r>
          </a:p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</a:rPr>
              <a:t>Centre de compétences ventilation :</a:t>
            </a:r>
            <a:r>
              <a:rPr lang="de-DE" sz="21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1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21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sz="2100" dirty="0" smtClean="0"/>
              <a:t>Schulung </a:t>
            </a:r>
            <a:r>
              <a:rPr lang="de-DE" sz="2100" dirty="0"/>
              <a:t>zur Messtechnik an Lüftungsanlagen nach EN12599 am 24.03.2022</a:t>
            </a:r>
          </a:p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</a:rPr>
              <a:t>Formation en techniques de mesures sur systèmes de ventilation suivant norme EN12599</a:t>
            </a:r>
          </a:p>
          <a:p>
            <a:endParaRPr lang="de-DE" sz="2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intérieur, personne, plancher&#10;&#10;Description générée automatiquement">
            <a:extLst>
              <a:ext uri="{FF2B5EF4-FFF2-40B4-BE49-F238E27FC236}">
                <a16:creationId xmlns:a16="http://schemas.microsoft.com/office/drawing/2014/main" id="{724B0A75-7EBB-C880-D328-7E026301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678" y="789140"/>
            <a:ext cx="3101272" cy="4135029"/>
          </a:xfrm>
          <a:prstGeom prst="rect">
            <a:avLst/>
          </a:prstGeom>
        </p:spPr>
      </p:pic>
      <p:pic>
        <p:nvPicPr>
          <p:cNvPr id="7" name="Image 6" descr="Une image contenant ciel, extérieur, personne, groupe&#10;&#10;Description générée automatiquement">
            <a:extLst>
              <a:ext uri="{FF2B5EF4-FFF2-40B4-BE49-F238E27FC236}">
                <a16:creationId xmlns:a16="http://schemas.microsoft.com/office/drawing/2014/main" id="{036B9E91-CE51-B6D9-67B6-8124E2885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4" y="2139696"/>
            <a:ext cx="3712630" cy="27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2100" dirty="0"/>
              <a:t>Kompetenzzentrum Lüftungstechnik :</a:t>
            </a:r>
          </a:p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</a:rPr>
              <a:t>Centre de compétences ventilation :</a:t>
            </a:r>
            <a:r>
              <a:rPr lang="de-DE" sz="21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1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21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sz="2100" dirty="0"/>
              <a:t>Schulung zur Messtechnik an Lüftungsanlagen nach EN12599 am 25.03.2022</a:t>
            </a:r>
          </a:p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</a:rPr>
              <a:t>Formation en techniques de mesures sur systèmes de ventilation suivant norme EN12599</a:t>
            </a:r>
          </a:p>
          <a:p>
            <a:endParaRPr lang="de-D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4C6988-9FEB-96B2-4AA0-78640E25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20" y="602631"/>
            <a:ext cx="3268964" cy="4358618"/>
          </a:xfrm>
          <a:prstGeom prst="rect">
            <a:avLst/>
          </a:prstGeom>
        </p:spPr>
      </p:pic>
      <p:pic>
        <p:nvPicPr>
          <p:cNvPr id="8" name="Image 7" descr="Une image contenant ciel, extérieur, personne, terrain&#10;&#10;Description générée automatiquement">
            <a:extLst>
              <a:ext uri="{FF2B5EF4-FFF2-40B4-BE49-F238E27FC236}">
                <a16:creationId xmlns:a16="http://schemas.microsoft.com/office/drawing/2014/main" id="{78C35A38-95E4-15E0-9E72-1F4E23D43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4" y="2167128"/>
            <a:ext cx="3779205" cy="27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sz="1900" dirty="0"/>
              <a:t>Kompetenzzentrum Lüftungstechnik :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Centre de compétences ventilation :</a:t>
            </a:r>
            <a:r>
              <a:rPr lang="de-DE" sz="19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9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9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1900" dirty="0"/>
              <a:t>Materialanschaffung Unterrichtsmaterial : elektronisches Flip Chart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Acquisition matériel de formation : Flip Chart interactif</a:t>
            </a:r>
          </a:p>
          <a:p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6716B3-BEC8-B684-2956-957DE24AE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63" y="1670348"/>
            <a:ext cx="4584752" cy="3438564"/>
          </a:xfrm>
          <a:prstGeom prst="rect">
            <a:avLst/>
          </a:prstGeom>
        </p:spPr>
      </p:pic>
      <p:pic>
        <p:nvPicPr>
          <p:cNvPr id="7" name="Image 6" descr="Une image contenant intérieur, personne, plafond, cuisine&#10;&#10;Description générée automatiquement">
            <a:extLst>
              <a:ext uri="{FF2B5EF4-FFF2-40B4-BE49-F238E27FC236}">
                <a16:creationId xmlns:a16="http://schemas.microsoft.com/office/drawing/2014/main" id="{C9E0A2A8-F9D1-8321-2B21-EC7EB6EC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" y="2181263"/>
            <a:ext cx="2195970" cy="29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Vorstellungsrunde</a:t>
            </a:r>
            <a:br>
              <a:rPr lang="de-DE" dirty="0"/>
            </a:br>
            <a:r>
              <a:rPr lang="de-DE" sz="2700" i="1" dirty="0" err="1"/>
              <a:t>Présentation</a:t>
            </a:r>
            <a:r>
              <a:rPr lang="de-DE" sz="2700" i="1" dirty="0"/>
              <a:t> des </a:t>
            </a:r>
            <a:r>
              <a:rPr lang="de-DE" sz="2700" i="1" dirty="0" err="1"/>
              <a:t>participants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86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1900" dirty="0"/>
              <a:t>Kompetenzzentrum Passivhaustechnik :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Centre de compétences Maison passive :</a:t>
            </a:r>
            <a:r>
              <a:rPr lang="de-DE" sz="19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9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9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900" dirty="0" smtClean="0"/>
          </a:p>
          <a:p>
            <a:endParaRPr lang="de-DE" sz="1900" dirty="0" smtClean="0"/>
          </a:p>
          <a:p>
            <a:r>
              <a:rPr lang="de-DE" sz="1900" dirty="0" smtClean="0"/>
              <a:t>Bau </a:t>
            </a:r>
            <a:r>
              <a:rPr lang="de-DE" sz="1900" dirty="0"/>
              <a:t>eines mobilen Versuchslabors Smart-Tiny-House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Construction d’un laboratoire mobil </a:t>
            </a:r>
            <a:r>
              <a:rPr lang="fr-FR" sz="1900" i="1" dirty="0" smtClean="0">
                <a:solidFill>
                  <a:schemeClr val="bg1">
                    <a:lumMod val="50000"/>
                  </a:schemeClr>
                </a:solidFill>
              </a:rPr>
              <a:t>Smart-</a:t>
            </a:r>
            <a:r>
              <a:rPr lang="fr-FR" sz="1900" i="1" dirty="0" err="1" smtClean="0">
                <a:solidFill>
                  <a:schemeClr val="bg1">
                    <a:lumMod val="50000"/>
                  </a:schemeClr>
                </a:solidFill>
              </a:rPr>
              <a:t>Tiny</a:t>
            </a:r>
            <a:r>
              <a:rPr lang="fr-FR" sz="1900" i="1" dirty="0" smtClean="0">
                <a:solidFill>
                  <a:schemeClr val="bg1">
                    <a:lumMod val="50000"/>
                  </a:schemeClr>
                </a:solidFill>
              </a:rPr>
              <a:t>-House</a:t>
            </a:r>
            <a:endParaRPr lang="fr-FR" sz="1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 descr="Une image contenant extérieur, arbre, pont, porche&#10;&#10;Description générée automatiquement">
            <a:extLst>
              <a:ext uri="{FF2B5EF4-FFF2-40B4-BE49-F238E27FC236}">
                <a16:creationId xmlns:a16="http://schemas.microsoft.com/office/drawing/2014/main" id="{1C8B12A7-C588-F620-E1E0-6807A415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290" y="306764"/>
            <a:ext cx="4435648" cy="3326736"/>
          </a:xfrm>
          <a:prstGeom prst="rect">
            <a:avLst/>
          </a:prstGeom>
        </p:spPr>
      </p:pic>
      <p:pic>
        <p:nvPicPr>
          <p:cNvPr id="9" name="Image 8" descr="Une image contenant bâtiment, extérieur, patinage, personne&#10;&#10;Description générée automatiquement">
            <a:extLst>
              <a:ext uri="{FF2B5EF4-FFF2-40B4-BE49-F238E27FC236}">
                <a16:creationId xmlns:a16="http://schemas.microsoft.com/office/drawing/2014/main" id="{AF26DD79-839A-D86F-9534-BB40F3E2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27" y="3714624"/>
            <a:ext cx="2814375" cy="2110781"/>
          </a:xfrm>
          <a:prstGeom prst="rect">
            <a:avLst/>
          </a:prstGeom>
        </p:spPr>
      </p:pic>
      <p:pic>
        <p:nvPicPr>
          <p:cNvPr id="11" name="Image 10" descr="Une image contenant ciel, extérieur, transport&#10;&#10;Description générée automatiquement">
            <a:extLst>
              <a:ext uri="{FF2B5EF4-FFF2-40B4-BE49-F238E27FC236}">
                <a16:creationId xmlns:a16="http://schemas.microsoft.com/office/drawing/2014/main" id="{807EB271-A6B9-FA93-3403-724356C84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2059411"/>
            <a:ext cx="2165780" cy="1624335"/>
          </a:xfrm>
          <a:prstGeom prst="rect">
            <a:avLst/>
          </a:prstGeom>
        </p:spPr>
      </p:pic>
      <p:pic>
        <p:nvPicPr>
          <p:cNvPr id="13" name="Image 12" descr="Une image contenant extérieur, bâtiment, porte&#10;&#10;Description générée automatiquement">
            <a:extLst>
              <a:ext uri="{FF2B5EF4-FFF2-40B4-BE49-F238E27FC236}">
                <a16:creationId xmlns:a16="http://schemas.microsoft.com/office/drawing/2014/main" id="{A10B451E-CA78-EB43-AC19-A6C816B15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495" y="2163069"/>
            <a:ext cx="2165780" cy="2887706"/>
          </a:xfrm>
          <a:prstGeom prst="rect">
            <a:avLst/>
          </a:prstGeom>
        </p:spPr>
      </p:pic>
      <p:pic>
        <p:nvPicPr>
          <p:cNvPr id="19" name="Image 1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973CBDE9-0580-4780-5CEC-5D66332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65" y="3970405"/>
            <a:ext cx="1440493" cy="1080370"/>
          </a:xfrm>
          <a:prstGeom prst="rect">
            <a:avLst/>
          </a:prstGeom>
        </p:spPr>
      </p:pic>
      <p:pic>
        <p:nvPicPr>
          <p:cNvPr id="21" name="Image 20" descr="Une image contenant ciel, extérieur, voiture, transport&#10;&#10;Description générée automatiquement">
            <a:extLst>
              <a:ext uri="{FF2B5EF4-FFF2-40B4-BE49-F238E27FC236}">
                <a16:creationId xmlns:a16="http://schemas.microsoft.com/office/drawing/2014/main" id="{8CF2D85D-0B90-2141-9C87-EF9399666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650" y="3970405"/>
            <a:ext cx="1440493" cy="10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3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sz="1900" dirty="0"/>
              <a:t>Kompetenzzentrum Passivhaustechnik :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Centre de compétences Maison passive :</a:t>
            </a:r>
            <a:r>
              <a:rPr lang="de-DE" sz="19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9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9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1900" dirty="0"/>
              <a:t>Bau eines mobilen Versuchslabors Smart-Tiny-House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Construction d’un laboratoire mobil Smart-</a:t>
            </a:r>
            <a:r>
              <a:rPr lang="fr-FR" sz="1900" i="1" dirty="0" err="1">
                <a:solidFill>
                  <a:schemeClr val="bg1">
                    <a:lumMod val="50000"/>
                  </a:schemeClr>
                </a:solidFill>
              </a:rPr>
              <a:t>Tiny</a:t>
            </a:r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-House</a:t>
            </a:r>
          </a:p>
          <a:p>
            <a:endParaRPr lang="de-DE" dirty="0"/>
          </a:p>
        </p:txBody>
      </p:sp>
      <p:pic>
        <p:nvPicPr>
          <p:cNvPr id="4" name="Image 3" descr="Une image contenant texte, plancher, intérieur&#10;&#10;Description générée automatiquement">
            <a:extLst>
              <a:ext uri="{FF2B5EF4-FFF2-40B4-BE49-F238E27FC236}">
                <a16:creationId xmlns:a16="http://schemas.microsoft.com/office/drawing/2014/main" id="{31808972-209F-4442-5D27-D7167EA3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4" y="2124893"/>
            <a:ext cx="2133337" cy="2844449"/>
          </a:xfrm>
          <a:prstGeom prst="rect">
            <a:avLst/>
          </a:prstGeom>
        </p:spPr>
      </p:pic>
      <p:pic>
        <p:nvPicPr>
          <p:cNvPr id="7" name="Image 6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5E34E74A-0C27-3A2B-A08C-DD622ADA2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973" y="1571984"/>
            <a:ext cx="4586211" cy="33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78000" y="193362"/>
            <a:ext cx="8388002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fr-BE" sz="2800" b="1" i="1" spc="-1" dirty="0">
              <a:solidFill>
                <a:srgbClr val="1D3483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Stand ALR </a:t>
            </a:r>
            <a:r>
              <a:rPr lang="fr-FR" sz="2400" b="1" spc="-1" dirty="0" err="1">
                <a:solidFill>
                  <a:srgbClr val="1D3483"/>
                </a:solidFill>
                <a:latin typeface="Open sans"/>
              </a:rPr>
              <a:t>Redange</a:t>
            </a:r>
            <a:r>
              <a:rPr lang="fr-FR" sz="2400" b="1" spc="-1" dirty="0">
                <a:solidFill>
                  <a:srgbClr val="1D3483"/>
                </a:solidFill>
                <a:latin typeface="Open san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i="1" spc="-1" dirty="0">
                <a:solidFill>
                  <a:srgbClr val="1D3483"/>
                </a:solidFill>
                <a:latin typeface="Open sans"/>
              </a:rPr>
              <a:t>Etat du projet – ALR </a:t>
            </a:r>
            <a:r>
              <a:rPr lang="fr-FR" b="1" i="1" spc="-1" dirty="0" err="1">
                <a:solidFill>
                  <a:srgbClr val="1D3483"/>
                </a:solidFill>
                <a:latin typeface="Open sans"/>
              </a:rPr>
              <a:t>Redange</a:t>
            </a:r>
            <a:endParaRPr lang="fr-BE" sz="2000" b="0" i="1" strike="noStrike" spc="-1" dirty="0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596584" y="4539486"/>
            <a:ext cx="7950831" cy="121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fr-BE" sz="2000" b="0" strike="noStrike" spc="-1" dirty="0">
              <a:latin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sz="1900" dirty="0"/>
              <a:t>Kompetenzzentrum Passivhaustechnik :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Centre de compétences Maison passive :</a:t>
            </a:r>
            <a:r>
              <a:rPr lang="de-DE" sz="190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1900" i="1" dirty="0">
                <a:solidFill>
                  <a:schemeClr val="bg1">
                    <a:lumMod val="50000"/>
                  </a:schemeClr>
                </a:solidFill>
              </a:rPr>
            </a:br>
            <a:endParaRPr lang="de-DE" sz="19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sz="1900" dirty="0"/>
              <a:t>Bau eines mobilen Versuchslabors Smart-Tiny-House</a:t>
            </a:r>
          </a:p>
          <a:p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Construction d’un laboratoire mobil Smart-</a:t>
            </a:r>
            <a:r>
              <a:rPr lang="fr-FR" sz="1900" i="1" dirty="0" err="1">
                <a:solidFill>
                  <a:schemeClr val="bg1">
                    <a:lumMod val="50000"/>
                  </a:schemeClr>
                </a:solidFill>
              </a:rPr>
              <a:t>Tiny</a:t>
            </a:r>
            <a:r>
              <a:rPr lang="fr-FR" sz="1900" i="1" dirty="0">
                <a:solidFill>
                  <a:schemeClr val="bg1">
                    <a:lumMod val="50000"/>
                  </a:schemeClr>
                </a:solidFill>
              </a:rPr>
              <a:t>-House</a:t>
            </a:r>
          </a:p>
          <a:p>
            <a:endParaRPr lang="de-DE" sz="2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AD3766-1E76-F094-62D3-FB8F3D6A6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197" y="1551381"/>
            <a:ext cx="4584752" cy="3438564"/>
          </a:xfrm>
          <a:prstGeom prst="rect">
            <a:avLst/>
          </a:prstGeom>
        </p:spPr>
      </p:pic>
      <p:pic>
        <p:nvPicPr>
          <p:cNvPr id="4" name="Image 3" descr="Une image contenant texte, en bois, conteneur, boîte&#10;&#10;Description générée automatiquement">
            <a:extLst>
              <a:ext uri="{FF2B5EF4-FFF2-40B4-BE49-F238E27FC236}">
                <a16:creationId xmlns:a16="http://schemas.microsoft.com/office/drawing/2014/main" id="{5C6DB647-794B-8A2C-2C18-E631B3F7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66" y="3319355"/>
            <a:ext cx="1252942" cy="1670591"/>
          </a:xfrm>
          <a:prstGeom prst="rect">
            <a:avLst/>
          </a:prstGeom>
        </p:spPr>
      </p:pic>
      <p:pic>
        <p:nvPicPr>
          <p:cNvPr id="8" name="Image 7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85BD6950-DB5D-8924-66DC-FFEEEC2E4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2154160"/>
            <a:ext cx="2129116" cy="15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LHN </a:t>
            </a:r>
            <a:r>
              <a:rPr lang="fr-BE" sz="2400" spc="-1" dirty="0" err="1">
                <a:ea typeface="+mn-ea"/>
                <a:cs typeface="+mn-cs"/>
              </a:rPr>
              <a:t>Saargemünd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LHN </a:t>
            </a:r>
            <a:r>
              <a:rPr lang="de-DE" sz="1800" i="1" spc="-1" dirty="0" err="1">
                <a:ea typeface="+mn-ea"/>
                <a:cs typeface="+mn-cs"/>
              </a:rPr>
              <a:t>Sarreguemines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85762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5" name="Inhaltsplatzhalter 4"/>
          <p:cNvSpPr txBox="1">
            <a:spLocks noGrp="1"/>
          </p:cNvSpPr>
          <p:nvPr>
            <p:ph sz="quarter" idx="10"/>
          </p:nvPr>
        </p:nvSpPr>
        <p:spPr>
          <a:xfrm>
            <a:off x="400050" y="1383957"/>
            <a:ext cx="8229600" cy="5539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500" i="1" dirty="0" smtClean="0">
                <a:latin typeface="Open sans"/>
              </a:rPr>
              <a:t>Energiemanagement in Privathaushalten durch Hausautomatisierung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gestion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de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l‘énergie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dans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l‘habitat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de-DE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au travers de la </a:t>
            </a:r>
            <a:r>
              <a:rPr lang="de-DE" sz="1500" i="1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domotique</a:t>
            </a:r>
            <a:r>
              <a:rPr lang="de-DE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endParaRPr lang="de-DE" sz="1500" i="1" dirty="0">
              <a:latin typeface="Open san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84760" y="2147239"/>
            <a:ext cx="53324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Folgenden Schulungsinhalte sind in Ausarbeitung: </a:t>
            </a:r>
          </a:p>
          <a:p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L‘élaboration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contenus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formation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suivants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cours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de-DE" sz="1600" dirty="0" smtClean="0"/>
          </a:p>
          <a:p>
            <a:r>
              <a:rPr lang="fr-FR" sz="1500" dirty="0" err="1" smtClean="0">
                <a:latin typeface="Open sans"/>
              </a:rPr>
              <a:t>Einführung</a:t>
            </a:r>
            <a:r>
              <a:rPr lang="fr-FR" sz="1500" dirty="0" smtClean="0">
                <a:latin typeface="Open sans"/>
              </a:rPr>
              <a:t> in die Hardware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prise en main du matériel</a:t>
            </a:r>
          </a:p>
          <a:p>
            <a:endParaRPr lang="fr-FR" sz="1500" i="1" dirty="0" smtClean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r>
              <a:rPr lang="fr-FR" sz="1500" dirty="0" err="1" smtClean="0">
                <a:latin typeface="Open sans"/>
              </a:rPr>
              <a:t>Programmierung</a:t>
            </a:r>
            <a:r>
              <a:rPr lang="fr-FR" sz="1500" dirty="0" smtClean="0">
                <a:latin typeface="Open sans"/>
              </a:rPr>
              <a:t> der WAGO-</a:t>
            </a:r>
            <a:r>
              <a:rPr lang="fr-FR" sz="1500" dirty="0" err="1" smtClean="0">
                <a:latin typeface="Open sans"/>
              </a:rPr>
              <a:t>Automatik</a:t>
            </a:r>
            <a:endParaRPr lang="fr-FR" sz="1500" dirty="0" smtClean="0">
              <a:latin typeface="Open sans"/>
            </a:endParaRP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programmation de l’automatisme WAGO</a:t>
            </a:r>
          </a:p>
          <a:p>
            <a:endParaRPr lang="fr-FR" sz="1500" i="1" dirty="0" smtClean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r>
              <a:rPr lang="de-DE" sz="1500" dirty="0" smtClean="0">
                <a:latin typeface="Open sans"/>
              </a:rPr>
              <a:t>Erarbeitung eines Szenarios für das Energiemanagement</a:t>
            </a:r>
            <a:r>
              <a:rPr lang="de-DE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Elaboration d'un scénario de gestion des énergies</a:t>
            </a:r>
          </a:p>
          <a:p>
            <a:endParaRPr lang="fr-FR" sz="1500" i="1" dirty="0" smtClean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r>
              <a:rPr lang="fr-FR" sz="1500" dirty="0" smtClean="0">
                <a:latin typeface="Open sans"/>
              </a:rPr>
              <a:t>Format:</a:t>
            </a:r>
          </a:p>
          <a:p>
            <a:endParaRPr lang="fr-FR" sz="1500" dirty="0" smtClean="0">
              <a:latin typeface="Open sans"/>
            </a:endParaRPr>
          </a:p>
          <a:p>
            <a:r>
              <a:rPr lang="fr-FR" sz="1500" dirty="0" smtClean="0">
                <a:latin typeface="Open sans"/>
              </a:rPr>
              <a:t>Tutorial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Tutoriel</a:t>
            </a:r>
          </a:p>
          <a:p>
            <a:r>
              <a:rPr lang="fr-FR" sz="1500" dirty="0" err="1" smtClean="0">
                <a:latin typeface="Open sans"/>
              </a:rPr>
              <a:t>Verwendung</a:t>
            </a:r>
            <a:r>
              <a:rPr lang="fr-FR" sz="1500" dirty="0" smtClean="0">
                <a:latin typeface="Open sans"/>
              </a:rPr>
              <a:t> </a:t>
            </a:r>
            <a:r>
              <a:rPr lang="fr-FR" sz="1500" dirty="0" err="1" smtClean="0">
                <a:latin typeface="Open sans"/>
              </a:rPr>
              <a:t>didaktischer</a:t>
            </a:r>
            <a:r>
              <a:rPr lang="fr-FR" sz="1500" dirty="0" smtClean="0">
                <a:latin typeface="Open sans"/>
              </a:rPr>
              <a:t> </a:t>
            </a:r>
            <a:r>
              <a:rPr lang="fr-FR" sz="1500" dirty="0" err="1" smtClean="0">
                <a:latin typeface="Open sans"/>
              </a:rPr>
              <a:t>Modelle</a:t>
            </a:r>
            <a:r>
              <a:rPr lang="fr-FR" sz="1500" dirty="0" smtClean="0">
                <a:latin typeface="Open sans"/>
              </a:rPr>
              <a:t>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Utilisation de maquettes didactiques</a:t>
            </a:r>
          </a:p>
          <a:p>
            <a:endParaRPr lang="fr-FR" sz="1500" dirty="0"/>
          </a:p>
        </p:txBody>
      </p:sp>
      <p:pic>
        <p:nvPicPr>
          <p:cNvPr id="9" name="Image 8" descr="page logiciel WA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2" y="2473070"/>
            <a:ext cx="3560037" cy="19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BE" sz="2400" spc="-1" dirty="0">
                <a:ea typeface="+mn-ea"/>
                <a:cs typeface="+mn-cs"/>
              </a:rPr>
              <a:t>Stand LHN </a:t>
            </a:r>
            <a:r>
              <a:rPr lang="fr-BE" sz="2400" spc="-1" dirty="0" err="1">
                <a:ea typeface="+mn-ea"/>
                <a:cs typeface="+mn-cs"/>
              </a:rPr>
              <a:t>Saargemünd</a:t>
            </a:r>
            <a:r>
              <a:rPr lang="fr-BE" spc="-1" dirty="0">
                <a:ea typeface="+mn-ea"/>
                <a:cs typeface="+mn-cs"/>
              </a:rPr>
              <a:t/>
            </a:r>
            <a:br>
              <a:rPr lang="fr-BE" spc="-1" dirty="0">
                <a:ea typeface="+mn-ea"/>
                <a:cs typeface="+mn-cs"/>
              </a:rPr>
            </a:br>
            <a:r>
              <a:rPr lang="de-DE" sz="1800" i="1" spc="-1" dirty="0">
                <a:ea typeface="+mn-ea"/>
                <a:cs typeface="+mn-cs"/>
              </a:rPr>
              <a:t>Etat du </a:t>
            </a:r>
            <a:r>
              <a:rPr lang="de-DE" sz="1800" i="1" spc="-1" dirty="0" err="1">
                <a:ea typeface="+mn-ea"/>
                <a:cs typeface="+mn-cs"/>
              </a:rPr>
              <a:t>projet</a:t>
            </a:r>
            <a:r>
              <a:rPr lang="de-DE" sz="1800" i="1" spc="-1" dirty="0">
                <a:ea typeface="+mn-ea"/>
                <a:cs typeface="+mn-cs"/>
              </a:rPr>
              <a:t> – LHN </a:t>
            </a:r>
            <a:r>
              <a:rPr lang="de-DE" sz="1800" i="1" spc="-1" dirty="0" err="1">
                <a:ea typeface="+mn-ea"/>
                <a:cs typeface="+mn-cs"/>
              </a:rPr>
              <a:t>Sarreguemines</a:t>
            </a:r>
            <a:endParaRPr lang="fr-BE" sz="1800" i="1" spc="-1" dirty="0"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85762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5" name="Inhaltsplatzhalter 4"/>
          <p:cNvSpPr txBox="1">
            <a:spLocks noGrp="1"/>
          </p:cNvSpPr>
          <p:nvPr>
            <p:ph sz="quarter" idx="10"/>
          </p:nvPr>
        </p:nvSpPr>
        <p:spPr>
          <a:xfrm>
            <a:off x="400050" y="1383957"/>
            <a:ext cx="8229600" cy="5539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500" dirty="0" smtClean="0"/>
              <a:t>Energiediagnose und Analyse des Nutzerverhaltens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Diagnostique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énergétique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5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fr-FR" sz="1500" dirty="0" smtClean="0">
                <a:solidFill>
                  <a:schemeClr val="bg1">
                    <a:lumMod val="5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analyse du comportement des utilisateurs </a:t>
            </a:r>
            <a:endParaRPr lang="de-DE" sz="1500" i="1" dirty="0">
              <a:solidFill>
                <a:schemeClr val="bg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6D2A09-1A97-4435-9CA8-E510DDBF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371" r="-353"/>
          <a:stretch>
            <a:fillRect/>
          </a:stretch>
        </p:blipFill>
        <p:spPr>
          <a:xfrm>
            <a:off x="0" y="2372691"/>
            <a:ext cx="2853648" cy="22865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77354" y="2147239"/>
            <a:ext cx="5352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Folgenden Schulungsinhalte sind in Ausarbeitung: </a:t>
            </a:r>
          </a:p>
          <a:p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L‘élaboration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contenus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formation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suivants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de-DE" sz="1600" i="1" spc="-1" dirty="0" err="1" smtClean="0">
                <a:solidFill>
                  <a:schemeClr val="bg1">
                    <a:lumMod val="50000"/>
                  </a:schemeClr>
                </a:solidFill>
              </a:rPr>
              <a:t>cours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de-DE" sz="1600" dirty="0" smtClean="0"/>
          </a:p>
          <a:p>
            <a:r>
              <a:rPr lang="fr-FR" sz="1500" dirty="0" err="1" smtClean="0">
                <a:latin typeface="Open sans"/>
              </a:rPr>
              <a:t>Einführung</a:t>
            </a:r>
            <a:r>
              <a:rPr lang="fr-FR" sz="1500" dirty="0" smtClean="0">
                <a:latin typeface="Open sans"/>
              </a:rPr>
              <a:t> in die Hard- </a:t>
            </a:r>
            <a:r>
              <a:rPr lang="fr-FR" sz="1500" dirty="0" err="1" smtClean="0">
                <a:latin typeface="Open sans"/>
              </a:rPr>
              <a:t>und</a:t>
            </a:r>
            <a:r>
              <a:rPr lang="fr-FR" sz="1500" dirty="0" smtClean="0">
                <a:latin typeface="Open sans"/>
              </a:rPr>
              <a:t> Software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prise en main du matériel et logiciel « </a:t>
            </a:r>
            <a:r>
              <a:rPr lang="fr-FR" sz="1500" i="1" dirty="0" err="1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Efficacenergie</a:t>
            </a:r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 »</a:t>
            </a:r>
          </a:p>
          <a:p>
            <a:endParaRPr lang="fr-FR" sz="1500" i="1" dirty="0" smtClean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r>
              <a:rPr lang="de-DE" sz="1500" dirty="0" smtClean="0">
                <a:latin typeface="Open sans"/>
              </a:rPr>
              <a:t>Funkarchitektur und Einrichten des Datenservers </a:t>
            </a:r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architecture radio et configurer le serveur de données</a:t>
            </a:r>
          </a:p>
          <a:p>
            <a:endParaRPr lang="fr-FR" sz="1500" i="1" dirty="0" smtClean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r>
              <a:rPr lang="de-DE" sz="1500" dirty="0" smtClean="0">
                <a:latin typeface="Open sans"/>
              </a:rPr>
              <a:t>Auswertung der Daten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Exploitation des données</a:t>
            </a:r>
            <a:r>
              <a:rPr lang="fr-FR" sz="1500" dirty="0" smtClean="0">
                <a:latin typeface="Open sans"/>
              </a:rPr>
              <a:t> </a:t>
            </a:r>
          </a:p>
          <a:p>
            <a:endParaRPr lang="fr-FR" sz="1500" dirty="0" smtClean="0">
              <a:latin typeface="Open sans"/>
            </a:endParaRPr>
          </a:p>
          <a:p>
            <a:r>
              <a:rPr lang="fr-FR" sz="1500" dirty="0" smtClean="0">
                <a:latin typeface="Open sans"/>
              </a:rPr>
              <a:t>Format:</a:t>
            </a:r>
          </a:p>
          <a:p>
            <a:endParaRPr lang="fr-FR" sz="1500" dirty="0" smtClean="0">
              <a:latin typeface="Open sans"/>
            </a:endParaRPr>
          </a:p>
          <a:p>
            <a:r>
              <a:rPr lang="fr-FR" sz="1500" dirty="0" smtClean="0">
                <a:latin typeface="Open sans"/>
              </a:rPr>
              <a:t>Tutorial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Tutoriel</a:t>
            </a:r>
          </a:p>
          <a:p>
            <a:r>
              <a:rPr lang="fr-FR" sz="1500" dirty="0" err="1" smtClean="0">
                <a:latin typeface="Open sans"/>
              </a:rPr>
              <a:t>Verwendung</a:t>
            </a:r>
            <a:r>
              <a:rPr lang="fr-FR" sz="1500" dirty="0" smtClean="0">
                <a:latin typeface="Open sans"/>
              </a:rPr>
              <a:t> </a:t>
            </a:r>
            <a:r>
              <a:rPr lang="fr-FR" sz="1500" dirty="0" err="1" smtClean="0">
                <a:latin typeface="Open sans"/>
              </a:rPr>
              <a:t>didaktischer</a:t>
            </a:r>
            <a:r>
              <a:rPr lang="fr-FR" sz="1500" dirty="0" smtClean="0">
                <a:latin typeface="Open sans"/>
              </a:rPr>
              <a:t> </a:t>
            </a:r>
            <a:r>
              <a:rPr lang="fr-FR" sz="1500" dirty="0" err="1" smtClean="0">
                <a:latin typeface="Open sans"/>
              </a:rPr>
              <a:t>Modelle</a:t>
            </a:r>
            <a:r>
              <a:rPr lang="fr-FR" sz="1500" dirty="0" smtClean="0">
                <a:latin typeface="Open sans"/>
              </a:rPr>
              <a:t> </a:t>
            </a:r>
          </a:p>
          <a:p>
            <a:r>
              <a:rPr lang="fr-FR" sz="1500" i="1" dirty="0" smtClean="0">
                <a:solidFill>
                  <a:schemeClr val="bg1">
                    <a:lumMod val="50000"/>
                  </a:schemeClr>
                </a:solidFill>
                <a:latin typeface="Open sans"/>
              </a:rPr>
              <a:t>Utilisation de maquettes didactiques</a:t>
            </a:r>
            <a:endParaRPr lang="fr-FR" sz="1500" dirty="0" smtClean="0">
              <a:latin typeface="Open sans"/>
            </a:endParaRPr>
          </a:p>
          <a:p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0837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Outputindikator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 err="1"/>
              <a:t>Indicateur</a:t>
            </a:r>
            <a:r>
              <a:rPr lang="de-DE" sz="1800" i="1" spc="-1" dirty="0"/>
              <a:t> de </a:t>
            </a:r>
            <a:r>
              <a:rPr lang="de-DE" sz="1800" i="1" spc="-1" dirty="0" err="1"/>
              <a:t>réalisation</a:t>
            </a:r>
            <a:endParaRPr lang="de-DE" sz="1800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792288" algn="l"/>
              </a:tabLst>
            </a:pPr>
            <a:r>
              <a:rPr lang="de-DE" dirty="0"/>
              <a:t>Zielwert: 							4385</a:t>
            </a:r>
            <a:br>
              <a:rPr lang="de-DE" dirty="0"/>
            </a:b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Valeur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cible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  <a:p>
            <a:pPr lvl="2" indent="0">
              <a:buNone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Erreichter Wert im Berichtszeitraum: 		</a:t>
            </a:r>
            <a:r>
              <a:rPr lang="de-DE" dirty="0" smtClean="0"/>
              <a:t>656</a:t>
            </a:r>
            <a:r>
              <a:rPr lang="de-DE" dirty="0"/>
              <a:t/>
            </a:r>
            <a:br>
              <a:rPr lang="de-DE" dirty="0"/>
            </a:b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Valeur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atteinte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Kumulierter Wert:					</a:t>
            </a:r>
            <a:r>
              <a:rPr lang="de-DE" dirty="0" smtClean="0"/>
              <a:t>1291</a:t>
            </a:r>
            <a:r>
              <a:rPr lang="de-DE" dirty="0"/>
              <a:t/>
            </a:r>
            <a:br>
              <a:rPr lang="de-DE" dirty="0"/>
            </a:b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Valeur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spc="-1" dirty="0" err="1">
                <a:solidFill>
                  <a:schemeClr val="bg1">
                    <a:lumMod val="50000"/>
                  </a:schemeClr>
                </a:solidFill>
              </a:rPr>
              <a:t>cumulée</a:t>
            </a:r>
            <a:r>
              <a:rPr lang="de-DE" i="1" spc="-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Berechnung erfolgt anhand von Anmeldezahlen lt. Liste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Le calcul est basé sur les chiffres d'enregistrement selon la liste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2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5361" t="20884" r="67306" b="6029"/>
          <a:stretch/>
        </p:blipFill>
        <p:spPr>
          <a:xfrm>
            <a:off x="530352" y="412298"/>
            <a:ext cx="7607808" cy="572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Stand der finanziellen Umsetzung</a:t>
            </a:r>
            <a:br>
              <a:rPr lang="de-DE" dirty="0"/>
            </a:br>
            <a:r>
              <a:rPr lang="fr-FR" sz="2700" i="1" dirty="0"/>
              <a:t>Etat d‘avancement financier du projet</a:t>
            </a:r>
            <a:r>
              <a:rPr lang="fr-FR" dirty="0"/>
              <a:t/>
            </a:r>
            <a:br>
              <a:rPr lang="fr-FR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94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Finanzübersicht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Aperçu </a:t>
            </a:r>
            <a:r>
              <a:rPr lang="de-DE" sz="1800" i="1" spc="-1" dirty="0" err="1"/>
              <a:t>financier</a:t>
            </a:r>
            <a:endParaRPr lang="de-DE" sz="1800" i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70937649"/>
              </p:ext>
            </p:extLst>
          </p:nvPr>
        </p:nvGraphicFramePr>
        <p:xfrm>
          <a:off x="400050" y="1384297"/>
          <a:ext cx="8229600" cy="4467654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416301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059721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  <a:gridCol w="1848088">
                  <a:extLst>
                    <a:ext uri="{9D8B030D-6E8A-4147-A177-3AD203B41FA5}">
                      <a16:colId xmlns:a16="http://schemas.microsoft.com/office/drawing/2014/main" val="2253226379"/>
                    </a:ext>
                  </a:extLst>
                </a:gridCol>
                <a:gridCol w="1905490">
                  <a:extLst>
                    <a:ext uri="{9D8B030D-6E8A-4147-A177-3AD203B41FA5}">
                      <a16:colId xmlns:a16="http://schemas.microsoft.com/office/drawing/2014/main" val="769652853"/>
                    </a:ext>
                  </a:extLst>
                </a:gridCol>
              </a:tblGrid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Gesamt</a:t>
                      </a:r>
                      <a:b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</a:br>
                      <a:r>
                        <a:rPr lang="de-DE" sz="1200" b="1" i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Mittelverbrauch</a:t>
                      </a:r>
                      <a:br>
                        <a:rPr lang="de-DE" sz="1400" b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</a:br>
                      <a:r>
                        <a:rPr lang="de-DE" sz="1200" b="1" i="1" kern="1200" dirty="0" err="1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Ressources</a:t>
                      </a:r>
                      <a:r>
                        <a:rPr lang="de-DE" sz="1200" b="1" i="1" kern="1200" dirty="0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1" i="1" kern="1200" dirty="0" err="1">
                          <a:solidFill>
                            <a:schemeClr val="lt1"/>
                          </a:solidFill>
                          <a:latin typeface="Open sans"/>
                          <a:ea typeface="+mn-ea"/>
                          <a:cs typeface="+mn-cs"/>
                        </a:rPr>
                        <a:t>dépensées</a:t>
                      </a:r>
                      <a:endParaRPr lang="de-DE" sz="1200" b="1" i="1" kern="1200" dirty="0">
                        <a:solidFill>
                          <a:schemeClr val="lt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/>
                      <a:endParaRPr lang="de-DE" sz="1400" b="1" kern="1200" dirty="0">
                        <a:solidFill>
                          <a:schemeClr val="lt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Landkreis Trier-Saarburg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1.253.854,16 €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 smtClean="0">
                          <a:latin typeface="Open sans"/>
                        </a:rPr>
                        <a:t>794.389,44 </a:t>
                      </a:r>
                      <a:r>
                        <a:rPr lang="de-DE" sz="1400" dirty="0">
                          <a:latin typeface="Open sans"/>
                        </a:rPr>
                        <a:t>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63,36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73475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Zentrum f. Aus- und Weiterbildung des Mittelstandes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Eupen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>
                          <a:latin typeface="Open sans"/>
                        </a:rPr>
                        <a:t>654.415,00 €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 smtClean="0">
                          <a:latin typeface="Open sans"/>
                        </a:rPr>
                        <a:t>297.712,92 </a:t>
                      </a:r>
                      <a:r>
                        <a:rPr lang="de-DE" sz="1400" dirty="0">
                          <a:latin typeface="Open sans"/>
                        </a:rPr>
                        <a:t>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 smtClean="0">
                          <a:latin typeface="Open sans"/>
                        </a:rPr>
                        <a:t>45,49 </a:t>
                      </a:r>
                      <a:r>
                        <a:rPr lang="de-DE" sz="1400" dirty="0">
                          <a:latin typeface="Open sans"/>
                        </a:rPr>
                        <a:t>%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Attert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Lycée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Redange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>
                          <a:latin typeface="Open sans"/>
                        </a:rPr>
                        <a:t>200.000,00 €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 smtClean="0">
                          <a:latin typeface="Open sans"/>
                        </a:rPr>
                        <a:t>129.906,89, </a:t>
                      </a:r>
                      <a:r>
                        <a:rPr lang="de-DE" sz="1400" dirty="0">
                          <a:latin typeface="Open sans"/>
                        </a:rPr>
                        <a:t>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64,95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Lycée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 Henri 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Nominé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>
                          <a:latin typeface="Open sans"/>
                        </a:rPr>
                        <a:t>150.000,00 €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42.321,39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28,21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Centre</a:t>
                      </a:r>
                      <a:r>
                        <a:rPr lang="de-DE" sz="1400" kern="1200" baseline="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 IFAPME </a:t>
                      </a:r>
                      <a:r>
                        <a:rPr lang="de-DE" sz="1400" kern="1200" baseline="0" dirty="0" err="1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Liège-Huy-Verviers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>
                          <a:latin typeface="Open sans"/>
                        </a:rPr>
                        <a:t>400.015,25 €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84.490,85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21,12 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latin typeface="Open sans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Gesamt</a:t>
                      </a:r>
                      <a:b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i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dirty="0"/>
                        <a:t>2.658.284,41 €</a:t>
                      </a:r>
                      <a:endParaRPr lang="de-DE" sz="1400" kern="1200" dirty="0">
                        <a:solidFill>
                          <a:schemeClr val="dk1"/>
                        </a:solidFill>
                        <a:latin typeface="Open sa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1.348.821,49 </a:t>
                      </a:r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50,74 </a:t>
                      </a:r>
                      <a:r>
                        <a:rPr lang="de-DE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70763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835541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</a:t>
            </a:r>
            <a:r>
              <a:rPr lang="de-DE" sz="1400" dirty="0" smtClean="0">
                <a:latin typeface="Open sans"/>
              </a:rPr>
              <a:t>30.04.2022</a:t>
            </a:r>
            <a:endParaRPr lang="de-DE" sz="14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871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Landkreis Trier-Saarburg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4874069"/>
              </p:ext>
            </p:extLst>
          </p:nvPr>
        </p:nvGraphicFramePr>
        <p:xfrm>
          <a:off x="400050" y="1384301"/>
          <a:ext cx="5763006" cy="294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165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378841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Betrag förderfähig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Personalkosten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70.609,31 €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Büro- und Verwaltungskosten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10.591,40 €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Reise</a:t>
                      </a:r>
                      <a:r>
                        <a:rPr lang="de-DE" sz="1400" baseline="0" dirty="0">
                          <a:latin typeface="Open sans"/>
                        </a:rPr>
                        <a:t>- und Unterbringungskosten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1.609,14 €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5508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</a:t>
                      </a:r>
                      <a:r>
                        <a:rPr lang="de-DE" sz="1400" baseline="0" dirty="0">
                          <a:latin typeface="Open sans"/>
                        </a:rPr>
                        <a:t> für externe Expertise und Dienstleistungen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274.976,47 €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Ausrüstungskosten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150.081,05 €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698269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31.08.2021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0050" y="47457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Gesamtbudget: 	1.253.854,16 €</a:t>
            </a:r>
          </a:p>
          <a:p>
            <a:r>
              <a:rPr lang="de-DE" sz="1400" dirty="0">
                <a:latin typeface="Open sans"/>
              </a:rPr>
              <a:t>Mittelverbrauch:	507.867,37 €</a:t>
            </a:r>
          </a:p>
          <a:p>
            <a:r>
              <a:rPr lang="de-DE" sz="1400" dirty="0">
                <a:latin typeface="Open sans"/>
              </a:rPr>
              <a:t>Quote:		40,5 %</a:t>
            </a:r>
          </a:p>
        </p:txBody>
      </p:sp>
    </p:spTree>
    <p:extLst>
      <p:ext uri="{BB962C8B-B14F-4D97-AF65-F5344CB8AC3E}">
        <p14:creationId xmlns:p14="http://schemas.microsoft.com/office/powerpoint/2010/main" val="8338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0"/>
          <a:stretch/>
        </p:blipFill>
        <p:spPr bwMode="auto">
          <a:xfrm>
            <a:off x="11651" y="6370373"/>
            <a:ext cx="9144001" cy="48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Bild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4655" y="6166399"/>
            <a:ext cx="847090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6" name="Bild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3836" y="6212119"/>
            <a:ext cx="900430" cy="3981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7" name="Bild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4545" y="6212119"/>
            <a:ext cx="1068705" cy="4089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9" name="Bild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68551" y="6124738"/>
            <a:ext cx="663575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0" name="Bild 9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29048" y="6166399"/>
            <a:ext cx="576580" cy="5029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4" y="115347"/>
            <a:ext cx="2717800" cy="12319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273" y="241767"/>
            <a:ext cx="1917700" cy="8636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649" y="241767"/>
            <a:ext cx="1320800" cy="825500"/>
          </a:xfrm>
          <a:prstGeom prst="rect">
            <a:avLst/>
          </a:prstGeom>
        </p:spPr>
      </p:pic>
      <p:sp>
        <p:nvSpPr>
          <p:cNvPr id="19" name="Titel 1" descr="Text">
            <a:extLst>
              <a:ext uri="{FF2B5EF4-FFF2-40B4-BE49-F238E27FC236}">
                <a16:creationId xmlns:a16="http://schemas.microsoft.com/office/drawing/2014/main" id="{2F036877-CD22-4A56-8E71-7D6A60623410}"/>
              </a:ext>
            </a:extLst>
          </p:cNvPr>
          <p:cNvSpPr txBox="1">
            <a:spLocks noChangeAspect="1"/>
          </p:cNvSpPr>
          <p:nvPr/>
        </p:nvSpPr>
        <p:spPr>
          <a:xfrm>
            <a:off x="294474" y="2004960"/>
            <a:ext cx="8587271" cy="39303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endParaRPr lang="de-DE" sz="1200" dirty="0"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261942" y="1661590"/>
            <a:ext cx="8979317" cy="3762040"/>
            <a:chOff x="294474" y="1957748"/>
            <a:chExt cx="8979317" cy="3762040"/>
          </a:xfrm>
        </p:grpSpPr>
        <p:sp>
          <p:nvSpPr>
            <p:cNvPr id="2" name="Textfeld 1"/>
            <p:cNvSpPr txBox="1"/>
            <p:nvPr/>
          </p:nvSpPr>
          <p:spPr>
            <a:xfrm>
              <a:off x="294474" y="2997437"/>
              <a:ext cx="2516778" cy="53218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de-DE" sz="1200" b="1" dirty="0">
                  <a:latin typeface="Open sans"/>
                </a:rPr>
                <a:t>Landkreis Trier-Saarburg (BNT)</a:t>
              </a:r>
            </a:p>
            <a:p>
              <a:r>
                <a:rPr lang="de-DE" sz="1200" b="1" dirty="0">
                  <a:latin typeface="Open sans"/>
                </a:rPr>
                <a:t>(Deutschland)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304286" y="2900912"/>
              <a:ext cx="2969505" cy="53218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de-DE" sz="1200" b="1" dirty="0">
                  <a:latin typeface="Open sans"/>
                </a:rPr>
                <a:t>Zentrum für Aus- und Weiterbildung des Mittelstandes </a:t>
              </a:r>
              <a:r>
                <a:rPr lang="de-DE" sz="1200" b="1" dirty="0" err="1">
                  <a:latin typeface="Open sans"/>
                </a:rPr>
                <a:t>Eupen</a:t>
              </a:r>
              <a:endParaRPr lang="de-DE" sz="1200" b="1" dirty="0">
                <a:latin typeface="Open sans"/>
              </a:endParaRPr>
            </a:p>
            <a:p>
              <a:r>
                <a:rPr lang="de-DE" sz="1200" b="1" dirty="0">
                  <a:latin typeface="Open sans"/>
                </a:rPr>
                <a:t>(Belgien)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94474" y="4499607"/>
              <a:ext cx="2969505" cy="53218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de-DE" sz="1200" b="1" dirty="0" err="1">
                  <a:latin typeface="Open sans"/>
                </a:rPr>
                <a:t>Lycée</a:t>
              </a:r>
              <a:r>
                <a:rPr lang="de-DE" sz="1200" b="1" dirty="0">
                  <a:latin typeface="Open sans"/>
                </a:rPr>
                <a:t> </a:t>
              </a:r>
              <a:r>
                <a:rPr lang="de-DE" sz="1200" b="1" dirty="0" err="1">
                  <a:latin typeface="Open sans"/>
                </a:rPr>
                <a:t>Rédange-Attert</a:t>
              </a:r>
              <a:endParaRPr lang="de-DE" sz="1200" b="1" dirty="0">
                <a:latin typeface="Open sans"/>
              </a:endParaRPr>
            </a:p>
            <a:p>
              <a:r>
                <a:rPr lang="de-DE" sz="1200" b="1" dirty="0">
                  <a:latin typeface="Open sans"/>
                </a:rPr>
                <a:t>(Luxembourg)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673250" y="4479931"/>
              <a:ext cx="1930819" cy="53218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de-DE" sz="1200" b="1" dirty="0" err="1">
                  <a:latin typeface="Open sans"/>
                </a:rPr>
                <a:t>Lycée</a:t>
              </a:r>
              <a:r>
                <a:rPr lang="de-DE" sz="1200" b="1" dirty="0">
                  <a:latin typeface="Open sans"/>
                </a:rPr>
                <a:t> Henri-</a:t>
              </a:r>
              <a:r>
                <a:rPr lang="de-DE" sz="1200" b="1" dirty="0" err="1">
                  <a:latin typeface="Open sans"/>
                </a:rPr>
                <a:t>Nominé</a:t>
              </a:r>
              <a:r>
                <a:rPr lang="de-DE" sz="1200" b="1" dirty="0">
                  <a:latin typeface="Open sans"/>
                </a:rPr>
                <a:t> </a:t>
              </a:r>
            </a:p>
            <a:p>
              <a:r>
                <a:rPr lang="de-DE" sz="1200" b="1" dirty="0" err="1">
                  <a:latin typeface="Open sans"/>
                </a:rPr>
                <a:t>Sarreguemines</a:t>
              </a:r>
              <a:endParaRPr lang="de-DE" sz="1200" b="1" dirty="0">
                <a:latin typeface="Open sans"/>
              </a:endParaRPr>
            </a:p>
            <a:p>
              <a:r>
                <a:rPr lang="de-DE" sz="1200" b="1" dirty="0">
                  <a:latin typeface="Open sans"/>
                </a:rPr>
                <a:t>(Frankreich)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580141" y="1957748"/>
              <a:ext cx="2862427" cy="53218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de-DE" sz="1200" b="1" dirty="0" err="1">
                  <a:latin typeface="Open sans"/>
                </a:rPr>
                <a:t>Centre</a:t>
              </a:r>
              <a:r>
                <a:rPr lang="de-DE" sz="1200" b="1" dirty="0">
                  <a:latin typeface="Open sans"/>
                </a:rPr>
                <a:t> IFAPME </a:t>
              </a:r>
              <a:r>
                <a:rPr lang="de-DE" sz="1200" b="1" dirty="0" err="1">
                  <a:latin typeface="Open sans"/>
                </a:rPr>
                <a:t>Liège</a:t>
              </a:r>
              <a:r>
                <a:rPr lang="de-DE" sz="1200" b="1" dirty="0">
                  <a:latin typeface="Open sans"/>
                </a:rPr>
                <a:t>-</a:t>
              </a:r>
              <a:r>
                <a:rPr lang="de-DE" sz="1200" b="1" dirty="0" err="1">
                  <a:latin typeface="Open sans"/>
                </a:rPr>
                <a:t>Huy</a:t>
              </a:r>
              <a:r>
                <a:rPr lang="de-DE" sz="1200" b="1" dirty="0">
                  <a:latin typeface="Open sans"/>
                </a:rPr>
                <a:t>-Verviers</a:t>
              </a:r>
            </a:p>
            <a:p>
              <a:r>
                <a:rPr lang="de-DE" sz="1200" b="1" dirty="0">
                  <a:latin typeface="Open sans"/>
                </a:rPr>
                <a:t>(Belgien)</a:t>
              </a:r>
            </a:p>
          </p:txBody>
        </p:sp>
        <p:pic>
          <p:nvPicPr>
            <p:cNvPr id="42" name="Inhaltsplatzhalter 1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5917" y="2741034"/>
              <a:ext cx="3420578" cy="2978754"/>
            </a:xfrm>
            <a:prstGeom prst="rect">
              <a:avLst/>
            </a:prstGeom>
          </p:spPr>
        </p:pic>
        <p:cxnSp>
          <p:nvCxnSpPr>
            <p:cNvPr id="24" name="Gerade Verbindung mit Pfeil 23"/>
            <p:cNvCxnSpPr/>
            <p:nvPr/>
          </p:nvCxnSpPr>
          <p:spPr>
            <a:xfrm>
              <a:off x="2342606" y="3343543"/>
              <a:ext cx="2557311" cy="481227"/>
            </a:xfrm>
            <a:prstGeom prst="straightConnector1">
              <a:avLst/>
            </a:prstGeom>
            <a:ln>
              <a:solidFill>
                <a:srgbClr val="77B436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V="1">
              <a:off x="2105810" y="3983024"/>
              <a:ext cx="2439740" cy="721339"/>
            </a:xfrm>
            <a:prstGeom prst="straightConnector1">
              <a:avLst/>
            </a:prstGeom>
            <a:ln>
              <a:solidFill>
                <a:srgbClr val="77B43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4252876" y="2489931"/>
              <a:ext cx="0" cy="368430"/>
            </a:xfrm>
            <a:prstGeom prst="straightConnector1">
              <a:avLst/>
            </a:prstGeom>
            <a:ln>
              <a:solidFill>
                <a:srgbClr val="77B43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H="1" flipV="1">
              <a:off x="4476206" y="3064669"/>
              <a:ext cx="1743131" cy="82975"/>
            </a:xfrm>
            <a:prstGeom prst="straightConnector1">
              <a:avLst/>
            </a:prstGeom>
            <a:ln>
              <a:solidFill>
                <a:srgbClr val="77B43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flipH="1" flipV="1">
              <a:off x="5184281" y="4385180"/>
              <a:ext cx="1439164" cy="271081"/>
            </a:xfrm>
            <a:prstGeom prst="straightConnector1">
              <a:avLst/>
            </a:prstGeom>
            <a:ln>
              <a:solidFill>
                <a:srgbClr val="77B43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200" y="6213600"/>
            <a:ext cx="118588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Zentrum für Aus- und Weiterbildung des Mittelstandes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15440243"/>
              </p:ext>
            </p:extLst>
          </p:nvPr>
        </p:nvGraphicFramePr>
        <p:xfrm>
          <a:off x="400050" y="1384301"/>
          <a:ext cx="4967478" cy="2994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013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050465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Betrag förderfähig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Personalkosten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149.033,88 €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Büro- und Verwaltungskosten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22.354,47 €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Reise</a:t>
                      </a:r>
                      <a:r>
                        <a:rPr lang="de-DE" sz="1400" baseline="0" dirty="0">
                          <a:latin typeface="Open sans"/>
                        </a:rPr>
                        <a:t>- und Unterbringungskosten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812,20 €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5508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</a:t>
                      </a:r>
                      <a:r>
                        <a:rPr lang="de-DE" sz="1400" baseline="0" dirty="0">
                          <a:latin typeface="Open sans"/>
                        </a:rPr>
                        <a:t> für externe Expertise und Dienstleistungen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20.121,14 €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Ausrüstungskosten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15.659,15 €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698269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31.08.2021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0050" y="47457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Gesamtbudget: 	654.415,00 €</a:t>
            </a:r>
          </a:p>
          <a:p>
            <a:r>
              <a:rPr lang="de-DE" sz="1400" dirty="0">
                <a:latin typeface="Open sans"/>
              </a:rPr>
              <a:t>Mittelverbrauch:	207.980,84 €</a:t>
            </a:r>
          </a:p>
          <a:p>
            <a:r>
              <a:rPr lang="de-DE" sz="1400" dirty="0">
                <a:latin typeface="Open sans"/>
              </a:rPr>
              <a:t>Quote:		31,78 %</a:t>
            </a:r>
          </a:p>
        </p:txBody>
      </p:sp>
    </p:spTree>
    <p:extLst>
      <p:ext uri="{BB962C8B-B14F-4D97-AF65-F5344CB8AC3E}">
        <p14:creationId xmlns:p14="http://schemas.microsoft.com/office/powerpoint/2010/main" val="5764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Attert</a:t>
            </a:r>
            <a:r>
              <a:rPr lang="de-DE" dirty="0"/>
              <a:t> </a:t>
            </a:r>
            <a:r>
              <a:rPr lang="de-DE" dirty="0" err="1"/>
              <a:t>Lycée</a:t>
            </a:r>
            <a:r>
              <a:rPr lang="de-DE" dirty="0"/>
              <a:t> </a:t>
            </a:r>
            <a:r>
              <a:rPr lang="de-DE" dirty="0" err="1"/>
              <a:t>Redange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44897530"/>
              </p:ext>
            </p:extLst>
          </p:nvPr>
        </p:nvGraphicFramePr>
        <p:xfrm>
          <a:off x="400050" y="1384301"/>
          <a:ext cx="5113782" cy="294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2927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110855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Betrag förderfähig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Personalkosten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6.358,89 €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Büro- und Verwaltungskosten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953,83 €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Reise</a:t>
                      </a:r>
                      <a:r>
                        <a:rPr lang="de-DE" sz="1400" baseline="0" dirty="0">
                          <a:latin typeface="Open sans"/>
                        </a:rPr>
                        <a:t>- und Unterbringungskosten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2.374,70 €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5508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</a:t>
                      </a:r>
                      <a:r>
                        <a:rPr lang="de-DE" sz="1400" baseline="0" dirty="0">
                          <a:latin typeface="Open sans"/>
                        </a:rPr>
                        <a:t> für externe Expertise und Dienstleistungen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588,21 €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Ausrüstungskosten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39.376,78 €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698269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31.08.2021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0050" y="47457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Gesamtbudget: 	200.000,00 €</a:t>
            </a:r>
          </a:p>
          <a:p>
            <a:r>
              <a:rPr lang="de-DE" sz="1400" dirty="0">
                <a:latin typeface="Open sans"/>
              </a:rPr>
              <a:t>Mittelverbrauch:	49.652,41 €</a:t>
            </a:r>
          </a:p>
          <a:p>
            <a:r>
              <a:rPr lang="de-DE" sz="1400" dirty="0">
                <a:latin typeface="Open sans"/>
              </a:rPr>
              <a:t>Quote:		24,82 %</a:t>
            </a:r>
          </a:p>
        </p:txBody>
      </p:sp>
    </p:spTree>
    <p:extLst>
      <p:ext uri="{BB962C8B-B14F-4D97-AF65-F5344CB8AC3E}">
        <p14:creationId xmlns:p14="http://schemas.microsoft.com/office/powerpoint/2010/main" val="32652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Lycée</a:t>
            </a:r>
            <a:r>
              <a:rPr lang="de-DE" dirty="0"/>
              <a:t> Henri </a:t>
            </a:r>
            <a:r>
              <a:rPr lang="de-DE" dirty="0" err="1"/>
              <a:t>Nominé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22185984"/>
              </p:ext>
            </p:extLst>
          </p:nvPr>
        </p:nvGraphicFramePr>
        <p:xfrm>
          <a:off x="400050" y="1384301"/>
          <a:ext cx="6156198" cy="294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056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541142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Betrag</a:t>
                      </a:r>
                      <a:r>
                        <a:rPr lang="de-DE" sz="1400" baseline="0" dirty="0">
                          <a:latin typeface="Open sans"/>
                        </a:rPr>
                        <a:t> förderfähig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Personalkosten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Büro- und Verwaltungskosten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Reise</a:t>
                      </a:r>
                      <a:r>
                        <a:rPr lang="de-DE" sz="1400" baseline="0" dirty="0">
                          <a:latin typeface="Open sans"/>
                        </a:rPr>
                        <a:t>- und Unterbringungskosten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1.283,48 €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5508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</a:t>
                      </a:r>
                      <a:r>
                        <a:rPr lang="de-DE" sz="1400" baseline="0" dirty="0">
                          <a:latin typeface="Open sans"/>
                        </a:rPr>
                        <a:t> für externe Expertise und Dienstleistungen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Ausrüstungskosten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29.191,28 €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698269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31.08.2021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0050" y="47457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Gesamtbudget: 	150.000,00 €</a:t>
            </a:r>
          </a:p>
          <a:p>
            <a:r>
              <a:rPr lang="de-DE" sz="1400" dirty="0">
                <a:latin typeface="Open sans"/>
              </a:rPr>
              <a:t>Mittelverbrauch:	30.474,76 €</a:t>
            </a:r>
          </a:p>
          <a:p>
            <a:r>
              <a:rPr lang="de-DE" sz="1400" dirty="0">
                <a:latin typeface="Open sans"/>
              </a:rPr>
              <a:t>Quote:		20,31 %</a:t>
            </a:r>
          </a:p>
        </p:txBody>
      </p:sp>
    </p:spTree>
    <p:extLst>
      <p:ext uri="{BB962C8B-B14F-4D97-AF65-F5344CB8AC3E}">
        <p14:creationId xmlns:p14="http://schemas.microsoft.com/office/powerpoint/2010/main" val="35469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Centre</a:t>
            </a:r>
            <a:r>
              <a:rPr lang="de-DE" dirty="0"/>
              <a:t> IFAPME </a:t>
            </a:r>
            <a:r>
              <a:rPr lang="de-DE" dirty="0" err="1"/>
              <a:t>Liège-Huy-Verviers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15363026"/>
              </p:ext>
            </p:extLst>
          </p:nvPr>
        </p:nvGraphicFramePr>
        <p:xfrm>
          <a:off x="400050" y="1384301"/>
          <a:ext cx="6073902" cy="294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730">
                  <a:extLst>
                    <a:ext uri="{9D8B030D-6E8A-4147-A177-3AD203B41FA5}">
                      <a16:colId xmlns:a16="http://schemas.microsoft.com/office/drawing/2014/main" val="490441428"/>
                    </a:ext>
                  </a:extLst>
                </a:gridCol>
                <a:gridCol w="2507172">
                  <a:extLst>
                    <a:ext uri="{9D8B030D-6E8A-4147-A177-3AD203B41FA5}">
                      <a16:colId xmlns:a16="http://schemas.microsoft.com/office/drawing/2014/main" val="10834860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Betrag förderfähig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9593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Personalkosten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31.119,56 €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75266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Büro- und Verwaltungskosten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678483"/>
                  </a:ext>
                </a:extLst>
              </a:tr>
              <a:tr h="46401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Reise</a:t>
                      </a:r>
                      <a:r>
                        <a:rPr lang="de-DE" sz="1400" baseline="0" dirty="0">
                          <a:latin typeface="Open sans"/>
                        </a:rPr>
                        <a:t>- und Unterbringungskosten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1.680,78 €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24874"/>
                  </a:ext>
                </a:extLst>
              </a:tr>
              <a:tr h="65508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Kosten</a:t>
                      </a:r>
                      <a:r>
                        <a:rPr lang="de-DE" sz="1400" baseline="0" dirty="0">
                          <a:latin typeface="Open sans"/>
                        </a:rPr>
                        <a:t> für externe Expertise und Dienstleistungen</a:t>
                      </a:r>
                      <a:endParaRPr lang="de-DE" sz="1400" dirty="0">
                        <a:latin typeface="Open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4.037,04 €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30124"/>
                  </a:ext>
                </a:extLst>
              </a:tr>
              <a:tr h="45256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Ausrüstungskosten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Open sans"/>
                        </a:rPr>
                        <a:t>45,53 €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417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00050" y="5698269"/>
            <a:ext cx="247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Stand: 31.08.2021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0050" y="4745736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Open sans"/>
              </a:rPr>
              <a:t>Gesamtbudget: 	400.015,25 €</a:t>
            </a:r>
          </a:p>
          <a:p>
            <a:r>
              <a:rPr lang="de-DE" sz="1400" dirty="0">
                <a:latin typeface="Open sans"/>
              </a:rPr>
              <a:t>Mittelverbrauch:	</a:t>
            </a:r>
            <a:r>
              <a:rPr lang="de-DE" sz="1400" dirty="0">
                <a:solidFill>
                  <a:schemeClr val="dk1"/>
                </a:solidFill>
                <a:latin typeface="Open sans"/>
              </a:rPr>
              <a:t>36.882,91</a:t>
            </a:r>
            <a:r>
              <a:rPr lang="de-DE" sz="1400" dirty="0">
                <a:latin typeface="Open sans"/>
              </a:rPr>
              <a:t> €</a:t>
            </a:r>
          </a:p>
          <a:p>
            <a:r>
              <a:rPr lang="de-DE" sz="1400" dirty="0">
                <a:latin typeface="Open sans"/>
              </a:rPr>
              <a:t>Quote:		9,22 %</a:t>
            </a:r>
          </a:p>
        </p:txBody>
      </p:sp>
    </p:spTree>
    <p:extLst>
      <p:ext uri="{BB962C8B-B14F-4D97-AF65-F5344CB8AC3E}">
        <p14:creationId xmlns:p14="http://schemas.microsoft.com/office/powerpoint/2010/main" val="28882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Diskussion und Stellungnahme</a:t>
            </a:r>
            <a:br>
              <a:rPr lang="de-DE" dirty="0"/>
            </a:br>
            <a:r>
              <a:rPr lang="de-DE" sz="2700" i="1" dirty="0" err="1"/>
              <a:t>Discussion</a:t>
            </a:r>
            <a:r>
              <a:rPr lang="de-DE" sz="2700" i="1" dirty="0"/>
              <a:t> et </a:t>
            </a:r>
            <a:r>
              <a:rPr lang="de-DE" sz="2700" i="1" dirty="0" err="1"/>
              <a:t>commentaires</a:t>
            </a:r>
            <a:r>
              <a:rPr lang="de-DE" sz="2700" i="1" dirty="0"/>
              <a:t/>
            </a:r>
            <a:br>
              <a:rPr lang="de-DE" sz="2700" i="1" dirty="0"/>
            </a:b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2748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Projektänderungen</a:t>
            </a:r>
            <a:r>
              <a:rPr lang="de-DE" dirty="0"/>
              <a:t/>
            </a:r>
            <a:br>
              <a:rPr lang="de-DE" dirty="0"/>
            </a:br>
            <a:r>
              <a:rPr lang="de-DE" sz="2400" i="1" dirty="0" err="1"/>
              <a:t>Modifications</a:t>
            </a:r>
            <a:r>
              <a:rPr lang="de-DE" sz="2400" i="1" dirty="0"/>
              <a:t> du </a:t>
            </a:r>
            <a:r>
              <a:rPr lang="de-DE" sz="2400" i="1" dirty="0" err="1"/>
              <a:t>projet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1590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Bisherige Projektänderungen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 err="1"/>
              <a:t>Modifications</a:t>
            </a:r>
            <a:r>
              <a:rPr lang="de-DE" sz="1800" i="1" spc="-1" dirty="0"/>
              <a:t> </a:t>
            </a:r>
            <a:r>
              <a:rPr lang="de-DE" sz="1800" i="1" spc="-1" dirty="0" err="1"/>
              <a:t>précédentes</a:t>
            </a:r>
            <a:r>
              <a:rPr lang="de-DE" sz="1800" i="1" spc="-1" dirty="0"/>
              <a:t> du </a:t>
            </a:r>
            <a:r>
              <a:rPr lang="de-DE" sz="1800" i="1" spc="-1" dirty="0" err="1"/>
              <a:t>projet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lvl="1" indent="-285750">
              <a:lnSpc>
                <a:spcPct val="150000"/>
              </a:lnSpc>
            </a:pPr>
            <a:r>
              <a:rPr lang="de-DE" sz="1600" dirty="0" smtClean="0"/>
              <a:t>Verschiedene informelle Änderungen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</a:rPr>
              <a:t>Diverses </a:t>
            </a:r>
            <a:r>
              <a:rPr lang="de-DE" sz="1600" i="1" spc="-1" dirty="0" err="1">
                <a:solidFill>
                  <a:schemeClr val="bg1">
                    <a:lumMod val="50000"/>
                  </a:schemeClr>
                </a:solidFill>
              </a:rPr>
              <a:t>modifications</a:t>
            </a:r>
            <a:r>
              <a:rPr lang="de-DE" sz="1600" i="1" spc="-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i="1" spc="-1" dirty="0" smtClean="0">
                <a:solidFill>
                  <a:schemeClr val="bg1">
                    <a:lumMod val="50000"/>
                  </a:schemeClr>
                </a:solidFill>
              </a:rPr>
              <a:t>informelles</a:t>
            </a:r>
          </a:p>
          <a:p>
            <a:pPr marL="1005750" lvl="2" indent="-285750"/>
            <a:r>
              <a:rPr lang="de-DE" sz="1400" dirty="0" smtClean="0"/>
              <a:t>Verschiebungen </a:t>
            </a:r>
            <a:r>
              <a:rPr lang="de-DE" sz="1400" dirty="0"/>
              <a:t>innerhalb einer Kostenkategorie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fr-FR" sz="1400" i="1" spc="-1" dirty="0">
                <a:solidFill>
                  <a:schemeClr val="bg1">
                    <a:lumMod val="50000"/>
                  </a:schemeClr>
                </a:solidFill>
              </a:rPr>
              <a:t>Changements au sein d'une catégorie budgétaire</a:t>
            </a:r>
            <a:endParaRPr lang="de-DE" sz="1200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1005750" lvl="2" indent="-285750"/>
            <a:r>
              <a:rPr lang="de-DE" sz="1400" dirty="0"/>
              <a:t>Änderung von Bezeichnungen</a:t>
            </a:r>
            <a:br>
              <a:rPr lang="de-DE" sz="1400" dirty="0"/>
            </a:b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Modification</a:t>
            </a:r>
            <a:r>
              <a:rPr lang="de-DE" sz="1400" i="1" spc="-1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sz="1400" i="1" spc="-1" dirty="0" err="1">
                <a:solidFill>
                  <a:schemeClr val="bg1">
                    <a:lumMod val="50000"/>
                  </a:schemeClr>
                </a:solidFill>
              </a:rPr>
              <a:t>désignations</a:t>
            </a:r>
            <a:endParaRPr lang="de-DE" sz="1400" i="1" spc="-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Ausblick</a:t>
            </a:r>
            <a:r>
              <a:rPr lang="de-DE" dirty="0"/>
              <a:t/>
            </a:r>
            <a:br>
              <a:rPr lang="de-DE" dirty="0"/>
            </a:br>
            <a:r>
              <a:rPr lang="de-DE" sz="2400" i="1" dirty="0" err="1"/>
              <a:t>Perspective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23464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Ausblick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dirty="0" err="1"/>
              <a:t>Perspective</a:t>
            </a:r>
            <a:endParaRPr lang="de-DE" sz="1800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Evaluation und Fortführung des Qualifizierungslehrgangs </a:t>
            </a:r>
            <a:r>
              <a:rPr lang="de-DE" dirty="0"/>
              <a:t>„Servicekraft Klima- und Kältetechnik“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Cours de qualification complémentaire « Technicien de service en climatisation et réfrigération »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Ausarbeitung eines neuen Lehrgangs „Rohrverlegung in Bestandsgebäuden“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Elaboration d'un nouveau cours « Pose de canalisations dans des bâtiments existants »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Weiterbildungsangebote „Inbetriebnahme und Wartung von Wärmepumpen“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Cours de formation continue « Mise en service et maintenance des pompes à chaleur 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Weitere</a:t>
            </a:r>
            <a:r>
              <a:rPr lang="fr-FR" dirty="0"/>
              <a:t> </a:t>
            </a:r>
            <a:r>
              <a:rPr lang="fr-FR" dirty="0" err="1" smtClean="0"/>
              <a:t>Schüleraustausche</a:t>
            </a:r>
            <a:r>
              <a:rPr lang="fr-FR" dirty="0"/>
              <a:t/>
            </a:r>
            <a:br>
              <a:rPr lang="fr-FR" dirty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Autres échanges scolaires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Gebäudenutzerschulungen</a:t>
            </a:r>
            <a:r>
              <a:rPr lang="fr-FR" dirty="0"/>
              <a:t/>
            </a:r>
            <a:br>
              <a:rPr lang="fr-FR" dirty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Formation des utilisateurs du bâtiment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Projektabschluss</a:t>
            </a:r>
            <a:r>
              <a:rPr lang="fr-FR" dirty="0"/>
              <a:t/>
            </a:r>
            <a:br>
              <a:rPr lang="fr-FR" dirty="0"/>
            </a:br>
            <a:r>
              <a:rPr lang="fr-FR" sz="1500" i="1" spc="-1" dirty="0">
                <a:solidFill>
                  <a:schemeClr val="bg1">
                    <a:lumMod val="50000"/>
                  </a:schemeClr>
                </a:solidFill>
              </a:rPr>
              <a:t>Clôture du projet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3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Verschiedenes</a:t>
            </a:r>
            <a:r>
              <a:rPr lang="de-DE" dirty="0"/>
              <a:t/>
            </a:r>
            <a:br>
              <a:rPr lang="de-DE" dirty="0"/>
            </a:br>
            <a:r>
              <a:rPr lang="de-DE" sz="2400" dirty="0"/>
              <a:t>Divers</a:t>
            </a:r>
          </a:p>
        </p:txBody>
      </p:sp>
    </p:spTree>
    <p:extLst>
      <p:ext uri="{BB962C8B-B14F-4D97-AF65-F5344CB8AC3E}">
        <p14:creationId xmlns:p14="http://schemas.microsoft.com/office/powerpoint/2010/main" val="17582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/>
              <a:t>Vorstellung Jahresbericht und </a:t>
            </a:r>
            <a:br>
              <a:rPr lang="de-DE" sz="3600" dirty="0"/>
            </a:br>
            <a:r>
              <a:rPr lang="de-DE" sz="3600" dirty="0"/>
              <a:t>Stand der inhaltlichen Umsetzung</a:t>
            </a:r>
            <a:br>
              <a:rPr lang="de-DE" sz="3600" dirty="0"/>
            </a:br>
            <a:r>
              <a:rPr lang="de-DE" dirty="0"/>
              <a:t/>
            </a:r>
            <a:br>
              <a:rPr lang="de-DE" dirty="0"/>
            </a:br>
            <a:r>
              <a:rPr lang="fr-FR" sz="2700" i="1" dirty="0"/>
              <a:t>Présentation du rapport annuel et état d'avancement de la mise en œuvre des contenus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8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970703"/>
            <a:ext cx="9144000" cy="1552087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Vielen Dank für die gute Zusammenarbeit </a:t>
            </a:r>
            <a:br>
              <a:rPr lang="de-DE" sz="3600" dirty="0"/>
            </a:br>
            <a:r>
              <a:rPr lang="de-DE" sz="3600" dirty="0"/>
              <a:t>und eine gute Heimfahrt!</a:t>
            </a:r>
            <a:br>
              <a:rPr lang="de-DE" sz="3600" dirty="0"/>
            </a:br>
            <a:r>
              <a:rPr lang="de-DE" dirty="0"/>
              <a:t/>
            </a:r>
            <a:br>
              <a:rPr lang="de-DE" dirty="0"/>
            </a:br>
            <a:r>
              <a:rPr lang="fr-FR" sz="3100" i="1" dirty="0"/>
              <a:t>Merci beaucoup pour la bonne coopération et bon retour à la maison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1 – Projektmanagement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1 – </a:t>
            </a:r>
            <a:r>
              <a:rPr lang="de-DE" sz="1800" i="1" spc="-1" dirty="0" err="1"/>
              <a:t>Gestion</a:t>
            </a:r>
            <a:r>
              <a:rPr lang="de-DE" sz="1800" i="1" spc="-1" dirty="0"/>
              <a:t> du </a:t>
            </a:r>
            <a:r>
              <a:rPr lang="de-DE" sz="1800" i="1" spc="-1" dirty="0" err="1"/>
              <a:t>projet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Lenkungsgruppe sowie Arbeitstreffen pandemiebedingt </a:t>
            </a:r>
            <a:r>
              <a:rPr lang="de-DE" dirty="0" smtClean="0"/>
              <a:t>überwiegend in </a:t>
            </a:r>
            <a:r>
              <a:rPr lang="de-DE" dirty="0"/>
              <a:t>Form von Videokonferenzen 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Groupe de pilotage ainsi que des réunions de travail sous forme de vidéoconférences en raison de la pandémie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Jour Fixe im zweiwöchigen Rhythmus mit allen Partnern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Réunion toutes les deux semaines avec tous les partenaires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4149969"/>
            <a:ext cx="2922953" cy="21922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53" y="4149969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1 – Projektmanagement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1 – </a:t>
            </a:r>
            <a:r>
              <a:rPr lang="de-DE" sz="1800" i="1" spc="-1" dirty="0" err="1"/>
              <a:t>Gestion</a:t>
            </a:r>
            <a:r>
              <a:rPr lang="de-DE" sz="1800" i="1" spc="-1" dirty="0"/>
              <a:t> du </a:t>
            </a:r>
            <a:r>
              <a:rPr lang="de-DE" sz="1800" i="1" spc="-1" dirty="0" err="1"/>
              <a:t>projet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Arbeitsstrukturen bei jedem Projektpartner</a:t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Structures de travail chez chaque partenaire du projet</a:t>
            </a: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" y="2150915"/>
            <a:ext cx="7564375" cy="41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Aktion 1 – Kommunikation</a:t>
            </a:r>
            <a:r>
              <a:rPr lang="de-DE" dirty="0"/>
              <a:t/>
            </a:r>
            <a:br>
              <a:rPr lang="de-DE" dirty="0"/>
            </a:br>
            <a:r>
              <a:rPr lang="de-DE" sz="1800" i="1" spc="-1" dirty="0"/>
              <a:t>Action n° 1 – Communication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400050" y="1383957"/>
            <a:ext cx="8229600" cy="470280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Presseberichte </a:t>
            </a:r>
            <a:r>
              <a:rPr lang="de-DE" dirty="0"/>
              <a:t>in lokalen </a:t>
            </a:r>
            <a:r>
              <a:rPr lang="de-DE" dirty="0" smtClean="0"/>
              <a:t>Printmedien / Radiosender</a:t>
            </a:r>
            <a:r>
              <a:rPr lang="de-DE" dirty="0"/>
              <a:t/>
            </a:r>
            <a:br>
              <a:rPr lang="de-DE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Conférences de presse, articles de presse dans la presse écrite locale / Station de radio</a:t>
            </a:r>
          </a:p>
          <a:p>
            <a:endParaRPr lang="de-DE" dirty="0"/>
          </a:p>
          <a:p>
            <a:pPr marL="285750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de-DE" dirty="0"/>
              <a:t>eigene </a:t>
            </a:r>
            <a:r>
              <a:rPr lang="de-DE" dirty="0" smtClean="0"/>
              <a:t>Projekthomepage 			</a:t>
            </a:r>
            <a:r>
              <a:rPr lang="de-DE" dirty="0" smtClean="0">
                <a:hlinkClick r:id="rId2"/>
              </a:rPr>
              <a:t>www.smartenergy44.eu</a:t>
            </a:r>
            <a:endParaRPr lang="de-DE" dirty="0"/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de-DE" sz="1600" i="1" dirty="0" smtClean="0">
                <a:solidFill>
                  <a:schemeClr val="bg1">
                    <a:lumMod val="50000"/>
                  </a:schemeClr>
                </a:solidFill>
              </a:rPr>
              <a:t>Site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</a:rPr>
              <a:t>Internet du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</a:rPr>
              <a:t>projet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endParaRPr lang="de-DE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Imagefilm </a:t>
            </a:r>
            <a:r>
              <a:rPr lang="de-DE" dirty="0"/>
              <a:t>/ </a:t>
            </a:r>
            <a:r>
              <a:rPr lang="de-DE" i="1" spc="-1" dirty="0" err="1" smtClean="0">
                <a:solidFill>
                  <a:schemeClr val="bg1">
                    <a:lumMod val="50000"/>
                  </a:schemeClr>
                </a:solidFill>
              </a:rPr>
              <a:t>Vidéo</a:t>
            </a:r>
            <a:endParaRPr lang="de-DE" i="1" spc="-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Werbeartikel</a:t>
            </a:r>
            <a:r>
              <a:rPr lang="fr-FR" dirty="0"/>
              <a:t> (</a:t>
            </a:r>
            <a:r>
              <a:rPr lang="fr-FR" dirty="0" err="1"/>
              <a:t>Pressemappen</a:t>
            </a:r>
            <a:r>
              <a:rPr lang="fr-FR" dirty="0"/>
              <a:t>, Flyer, </a:t>
            </a:r>
            <a:r>
              <a:rPr lang="fr-FR" dirty="0" err="1"/>
              <a:t>Notizblöcke</a:t>
            </a:r>
            <a:r>
              <a:rPr lang="fr-FR" dirty="0"/>
              <a:t> etc.)</a:t>
            </a:r>
            <a:br>
              <a:rPr lang="fr-FR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Articles promotionnels (dossiers de presse, dépliants, blocs-notes,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spc="-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Enge </a:t>
            </a:r>
            <a:r>
              <a:rPr lang="fr-FR" dirty="0" err="1"/>
              <a:t>Zusammenarbeit</a:t>
            </a:r>
            <a:r>
              <a:rPr lang="fr-FR" dirty="0"/>
              <a:t> mit </a:t>
            </a:r>
            <a:r>
              <a:rPr lang="fr-FR" dirty="0" err="1"/>
              <a:t>strategischen</a:t>
            </a:r>
            <a:r>
              <a:rPr lang="fr-FR" dirty="0"/>
              <a:t> </a:t>
            </a:r>
            <a:r>
              <a:rPr lang="fr-FR" dirty="0" err="1"/>
              <a:t>Partnern</a:t>
            </a:r>
            <a:r>
              <a:rPr lang="fr-FR" dirty="0"/>
              <a:t/>
            </a:r>
            <a:br>
              <a:rPr lang="fr-FR" dirty="0"/>
            </a:br>
            <a:r>
              <a:rPr lang="fr-FR" i="1" spc="-1" dirty="0">
                <a:solidFill>
                  <a:schemeClr val="bg1">
                    <a:lumMod val="50000"/>
                  </a:schemeClr>
                </a:solidFill>
              </a:rPr>
              <a:t>Coopération étroite avec des partenaires </a:t>
            </a:r>
            <a:r>
              <a:rPr lang="fr-FR" i="1" spc="-1" dirty="0" smtClean="0">
                <a:solidFill>
                  <a:schemeClr val="bg1">
                    <a:lumMod val="50000"/>
                  </a:schemeClr>
                </a:solidFill>
              </a:rPr>
              <a:t>stratégiques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32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test.thmx</Template>
  <TotalTime>0</TotalTime>
  <Words>2924</Words>
  <Application>Microsoft Office PowerPoint</Application>
  <PresentationFormat>Bildschirmpräsentation (4:3)</PresentationFormat>
  <Paragraphs>572</Paragraphs>
  <Slides>60</Slides>
  <Notes>1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8" baseType="lpstr">
      <vt:lpstr>Arial Unicode MS</vt:lpstr>
      <vt:lpstr>Arial</vt:lpstr>
      <vt:lpstr>Calibri</vt:lpstr>
      <vt:lpstr>Courier New</vt:lpstr>
      <vt:lpstr>Open sans</vt:lpstr>
      <vt:lpstr>Times New Roman</vt:lpstr>
      <vt:lpstr>Wingdings</vt:lpstr>
      <vt:lpstr>test</vt:lpstr>
      <vt:lpstr>Projektbegleitausschuss Comité d’accompagnement  09.05.2022</vt:lpstr>
      <vt:lpstr>Tagesordnung  Ordre du jour</vt:lpstr>
      <vt:lpstr>Begrüßung Dr. Schäfer Accueil par Dr. Schäfer </vt:lpstr>
      <vt:lpstr>Vorstellungsrunde Présentation des participants </vt:lpstr>
      <vt:lpstr>PowerPoint-Präsentation</vt:lpstr>
      <vt:lpstr>Vorstellung Jahresbericht und  Stand der inhaltlichen Umsetzung  Présentation du rapport annuel et état d'avancement de la mise en œuvre des contenus  </vt:lpstr>
      <vt:lpstr>Aktion 1 – Projektmanagement Action n° 1 – Gestion du projet</vt:lpstr>
      <vt:lpstr>Aktion 1 – Projektmanagement Action n° 1 – Gestion du projet</vt:lpstr>
      <vt:lpstr>Aktion 1 – Kommunikation Action n° 1 – Communication</vt:lpstr>
      <vt:lpstr>Aktion 2 – Schulungen Action n° 2 – Formations</vt:lpstr>
      <vt:lpstr>Aktion 2 – Schulungen Action n° 2 – Formations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3 - Bildungs- und Schulungsseminare Action n°3 - Séminaires éducatifs &amp; de formation</vt:lpstr>
      <vt:lpstr>Aktion 4 – Sanierungskonzepte Action n° 4 – Concepts d‘assainissement</vt:lpstr>
      <vt:lpstr>Aktion 5 – Digitales Umwelttool Action n° 5 – Enviroutil numérique</vt:lpstr>
      <vt:lpstr>Aktion 6 – Schulungsräume / Praktische Ausbildung Action n° 6 – Salles de formation / Formation pratique</vt:lpstr>
      <vt:lpstr>Aktion 6 – Schulungsräume / Praktische Ausbildung Action n° 6 – Salles de formation / Formation pratique</vt:lpstr>
      <vt:lpstr>Aktion 6 – Schulungsräume / Praktische Ausbildung Action n° 6 – Salles de formation / Formation pratique</vt:lpstr>
      <vt:lpstr>Stand Centre IFAPME Liège-Huy-Verviers Etat du projet – Centre IFAPME Liège-Huy-Verviers</vt:lpstr>
      <vt:lpstr>Stand Centre IFAPME Liège-Huy-Verviers Etat du projet – Centre IFAPME Liège-Huy-Verviers</vt:lpstr>
      <vt:lpstr>Stand Centre IFAPME Liège-Huy-Verviers Etat du projet – Centre IFAPME Liège-Huy-Verviers</vt:lpstr>
      <vt:lpstr>Stand Centre IFAPME Liège-Huy-Verviers Etat du projet – Centre IFAPME Liège-Huy-Verviers</vt:lpstr>
      <vt:lpstr>Stand ZAWM Eupen Etat du projet – ZAWM Eupen</vt:lpstr>
      <vt:lpstr>Stand ZAWM Eupen Etat du projet – ZAWM Eupen</vt:lpstr>
      <vt:lpstr>Stand ZAWM Eupen Etat du projet – ZAWM Eupen</vt:lpstr>
      <vt:lpstr>Stand ZAWM Eupen Etat du projet – ZAWM Eupen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Stand LHN Saargemünd Etat du projet – LHN Sarreguemines</vt:lpstr>
      <vt:lpstr>Stand LHN Saargemünd Etat du projet – LHN Sarreguemines</vt:lpstr>
      <vt:lpstr>Outputindikator Indicateur de réalisation</vt:lpstr>
      <vt:lpstr>PowerPoint-Präsentation</vt:lpstr>
      <vt:lpstr>Stand der finanziellen Umsetzung Etat d‘avancement financier du projet </vt:lpstr>
      <vt:lpstr>Finanzübersicht Aperçu financier</vt:lpstr>
      <vt:lpstr>Landkreis Trier-Saarburg</vt:lpstr>
      <vt:lpstr>Zentrum für Aus- und Weiterbildung des Mittelstandes</vt:lpstr>
      <vt:lpstr>Attert Lycée Redange</vt:lpstr>
      <vt:lpstr>Lycée Henri Nominé</vt:lpstr>
      <vt:lpstr>Centre IFAPME Liège-Huy-Verviers</vt:lpstr>
      <vt:lpstr>Diskussion und Stellungnahme Discussion et commentaires </vt:lpstr>
      <vt:lpstr>Projektänderungen Modifications du projet</vt:lpstr>
      <vt:lpstr>Bisherige Projektänderungen Modifications précédentes du projet</vt:lpstr>
      <vt:lpstr>Ausblick Perspective</vt:lpstr>
      <vt:lpstr>Ausblick Perspective</vt:lpstr>
      <vt:lpstr>Verschiedenes Divers</vt:lpstr>
      <vt:lpstr>Vielen Dank für die gute Zusammenarbeit  und eine gute Heimfahrt!  Merci beaucoup pour la bonne coopération et bon retour à la maison !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sdasd</dc:title>
  <dc:creator>-- --</dc:creator>
  <cp:lastModifiedBy>Meyer, Martin</cp:lastModifiedBy>
  <cp:revision>77</cp:revision>
  <dcterms:created xsi:type="dcterms:W3CDTF">2020-09-07T13:01:23Z</dcterms:created>
  <dcterms:modified xsi:type="dcterms:W3CDTF">2022-05-09T05:15:37Z</dcterms:modified>
</cp:coreProperties>
</file>