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59" r:id="rId6"/>
    <p:sldMasterId id="2147483668" r:id="rId7"/>
  </p:sldMasterIdLst>
  <p:notesMasterIdLst>
    <p:notesMasterId r:id="rId32"/>
  </p:notesMasterIdLst>
  <p:handoutMasterIdLst>
    <p:handoutMasterId r:id="rId33"/>
  </p:handoutMasterIdLst>
  <p:sldIdLst>
    <p:sldId id="257" r:id="rId8"/>
    <p:sldId id="309" r:id="rId9"/>
    <p:sldId id="317" r:id="rId10"/>
    <p:sldId id="318" r:id="rId11"/>
    <p:sldId id="313" r:id="rId12"/>
    <p:sldId id="289" r:id="rId13"/>
    <p:sldId id="270" r:id="rId14"/>
    <p:sldId id="330" r:id="rId15"/>
    <p:sldId id="272" r:id="rId16"/>
    <p:sldId id="291" r:id="rId17"/>
    <p:sldId id="364" r:id="rId18"/>
    <p:sldId id="369" r:id="rId19"/>
    <p:sldId id="277" r:id="rId20"/>
    <p:sldId id="365" r:id="rId21"/>
    <p:sldId id="366" r:id="rId22"/>
    <p:sldId id="363" r:id="rId23"/>
    <p:sldId id="367" r:id="rId24"/>
    <p:sldId id="351" r:id="rId25"/>
    <p:sldId id="361" r:id="rId26"/>
    <p:sldId id="368" r:id="rId27"/>
    <p:sldId id="358" r:id="rId28"/>
    <p:sldId id="353" r:id="rId29"/>
    <p:sldId id="327" r:id="rId30"/>
    <p:sldId id="314" r:id="rId31"/>
  </p:sldIdLst>
  <p:sldSz cx="9144000" cy="6858000" type="screen4x3"/>
  <p:notesSz cx="6797675" cy="987425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choll" initials="PS" lastIdx="2" clrIdx="0">
    <p:extLst>
      <p:ext uri="{19B8F6BF-5375-455C-9EA6-DF929625EA0E}">
        <p15:presenceInfo xmlns:p15="http://schemas.microsoft.com/office/powerpoint/2012/main" userId="S::patrick.scholl@zawm.be::57e3ebb8-34f0-45c6-940d-9bbb5d892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436"/>
    <a:srgbClr val="C5E0B4"/>
    <a:srgbClr val="92D050"/>
    <a:srgbClr val="FFFFFF"/>
    <a:srgbClr val="3CC1AD"/>
    <a:srgbClr val="1D3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0" autoAdjust="0"/>
    <p:restoredTop sz="67282" autoAdjust="0"/>
  </p:normalViewPr>
  <p:slideViewPr>
    <p:cSldViewPr snapToGrid="0" snapToObjects="1">
      <p:cViewPr varScale="1">
        <p:scale>
          <a:sx n="61" d="100"/>
          <a:sy n="61" d="100"/>
        </p:scale>
        <p:origin x="193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670" y="6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4DFC7-380F-4429-B2B1-E666CF5670E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B5335D-CEDC-48F1-BD20-A8AF25C3B5F8}">
      <dgm:prSet custT="1"/>
      <dgm:spPr>
        <a:solidFill>
          <a:srgbClr val="0070C0"/>
        </a:solidFill>
      </dgm:spPr>
      <dgm:t>
        <a:bodyPr/>
        <a:lstStyle/>
        <a:p>
          <a:r>
            <a:rPr lang="de-DE" sz="1800" dirty="0"/>
            <a:t>Modul 2: Einleitung </a:t>
          </a:r>
          <a:endParaRPr lang="en-US" sz="1800" dirty="0"/>
        </a:p>
      </dgm:t>
    </dgm:pt>
    <dgm:pt modelId="{C234621E-DDF5-4102-945E-DDBA94EF193E}" type="parTrans" cxnId="{32C51C57-03CD-40E0-B805-EE9599FF8105}">
      <dgm:prSet/>
      <dgm:spPr/>
      <dgm:t>
        <a:bodyPr/>
        <a:lstStyle/>
        <a:p>
          <a:endParaRPr lang="en-US"/>
        </a:p>
      </dgm:t>
    </dgm:pt>
    <dgm:pt modelId="{4EE7CCF2-5ECF-4383-9749-74DA7A664D55}" type="sibTrans" cxnId="{32C51C57-03CD-40E0-B805-EE9599FF8105}">
      <dgm:prSet/>
      <dgm:spPr/>
      <dgm:t>
        <a:bodyPr/>
        <a:lstStyle/>
        <a:p>
          <a:endParaRPr lang="en-US"/>
        </a:p>
      </dgm:t>
    </dgm:pt>
    <dgm:pt modelId="{C89FD9AD-C885-4A68-A4AE-A8F8B728F57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de-DE" sz="1800" dirty="0"/>
            <a:t>Modul 2: Feuchtigkeit und Kondensation und </a:t>
          </a:r>
          <a:r>
            <a:rPr lang="de-DE" sz="1800" noProof="0" dirty="0"/>
            <a:t>Festigkeit gegenüber Wasserdampf</a:t>
          </a:r>
          <a:r>
            <a:rPr lang="de-DE" sz="1600" dirty="0"/>
            <a:t> </a:t>
          </a:r>
          <a:endParaRPr lang="en-US" sz="1600" dirty="0"/>
        </a:p>
      </dgm:t>
    </dgm:pt>
    <dgm:pt modelId="{5C89647A-F463-4285-8C44-DBF5DEAAD4B6}" type="parTrans" cxnId="{58809496-0B26-4389-9426-E839DB1919C5}">
      <dgm:prSet/>
      <dgm:spPr/>
      <dgm:t>
        <a:bodyPr/>
        <a:lstStyle/>
        <a:p>
          <a:endParaRPr lang="en-US"/>
        </a:p>
      </dgm:t>
    </dgm:pt>
    <dgm:pt modelId="{8ADDDC03-C9B3-4CB1-9E59-DF7DD8E422EB}" type="sibTrans" cxnId="{58809496-0B26-4389-9426-E839DB1919C5}">
      <dgm:prSet/>
      <dgm:spPr/>
      <dgm:t>
        <a:bodyPr/>
        <a:lstStyle/>
        <a:p>
          <a:endParaRPr lang="en-US"/>
        </a:p>
      </dgm:t>
    </dgm:pt>
    <dgm:pt modelId="{21C67DB3-5C31-474F-800D-DA919A9423C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e-DE" sz="1800" dirty="0"/>
            <a:t>Modul 2: Gebäudedämmung</a:t>
          </a:r>
          <a:endParaRPr lang="en-US" sz="1800" dirty="0"/>
        </a:p>
      </dgm:t>
    </dgm:pt>
    <dgm:pt modelId="{04A1EB4A-E439-466C-902D-3E8A71963B86}" type="parTrans" cxnId="{3D72D5C8-D797-45E6-BA1A-6FFEC2963C2F}">
      <dgm:prSet/>
      <dgm:spPr/>
      <dgm:t>
        <a:bodyPr/>
        <a:lstStyle/>
        <a:p>
          <a:endParaRPr lang="de-DE"/>
        </a:p>
      </dgm:t>
    </dgm:pt>
    <dgm:pt modelId="{BDFBEC84-5D68-4EB8-A076-8F2EC68FB54A}" type="sibTrans" cxnId="{3D72D5C8-D797-45E6-BA1A-6FFEC2963C2F}">
      <dgm:prSet/>
      <dgm:spPr/>
      <dgm:t>
        <a:bodyPr/>
        <a:lstStyle/>
        <a:p>
          <a:endParaRPr lang="de-DE"/>
        </a:p>
      </dgm:t>
    </dgm:pt>
    <dgm:pt modelId="{D875D29C-B3D9-4F1A-8F0F-D0EDF5D54BF3}">
      <dgm:prSet custT="1"/>
      <dgm:spPr>
        <a:solidFill>
          <a:srgbClr val="3CC1AD"/>
        </a:solidFill>
      </dgm:spPr>
      <dgm:t>
        <a:bodyPr/>
        <a:lstStyle/>
        <a:p>
          <a:r>
            <a:rPr lang="de-DE" sz="1800" dirty="0"/>
            <a:t>Modul 2: Wärmeleitfähigkeit</a:t>
          </a:r>
          <a:endParaRPr lang="en-US" sz="1800" dirty="0"/>
        </a:p>
      </dgm:t>
    </dgm:pt>
    <dgm:pt modelId="{F5DE6AE3-E1A1-4915-BDEF-BE9047003FA0}" type="parTrans" cxnId="{1E08C213-F7D9-45EF-A756-6FC58BDEF04C}">
      <dgm:prSet/>
      <dgm:spPr/>
      <dgm:t>
        <a:bodyPr/>
        <a:lstStyle/>
        <a:p>
          <a:endParaRPr lang="de-DE"/>
        </a:p>
      </dgm:t>
    </dgm:pt>
    <dgm:pt modelId="{C6495CC3-8863-4D50-9DBA-C03343FE7B53}" type="sibTrans" cxnId="{1E08C213-F7D9-45EF-A756-6FC58BDEF04C}">
      <dgm:prSet/>
      <dgm:spPr/>
      <dgm:t>
        <a:bodyPr/>
        <a:lstStyle/>
        <a:p>
          <a:endParaRPr lang="de-DE"/>
        </a:p>
      </dgm:t>
    </dgm:pt>
    <dgm:pt modelId="{CFB00F05-51AF-4CA2-847D-DA4D77303BC4}" type="pres">
      <dgm:prSet presAssocID="{A054DFC7-380F-4429-B2B1-E666CF5670EF}" presName="linear" presStyleCnt="0">
        <dgm:presLayoutVars>
          <dgm:animLvl val="lvl"/>
          <dgm:resizeHandles val="exact"/>
        </dgm:presLayoutVars>
      </dgm:prSet>
      <dgm:spPr/>
    </dgm:pt>
    <dgm:pt modelId="{85C3C90B-5CEC-456C-B970-D1FC7370B762}" type="pres">
      <dgm:prSet presAssocID="{3AB5335D-CEDC-48F1-BD20-A8AF25C3B5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6BC76C-96C8-4936-BD14-3F9E20A4E5C9}" type="pres">
      <dgm:prSet presAssocID="{4EE7CCF2-5ECF-4383-9749-74DA7A664D55}" presName="spacer" presStyleCnt="0"/>
      <dgm:spPr/>
    </dgm:pt>
    <dgm:pt modelId="{8063BAD3-ED1F-4306-87C0-CA6120446FF3}" type="pres">
      <dgm:prSet presAssocID="{21C67DB3-5C31-474F-800D-DA919A9423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06E5E7-C2C0-4739-87A7-D7846B05BFEE}" type="pres">
      <dgm:prSet presAssocID="{BDFBEC84-5D68-4EB8-A076-8F2EC68FB54A}" presName="spacer" presStyleCnt="0"/>
      <dgm:spPr/>
    </dgm:pt>
    <dgm:pt modelId="{7CD625AA-55A9-4867-B375-12187A3C1E70}" type="pres">
      <dgm:prSet presAssocID="{D875D29C-B3D9-4F1A-8F0F-D0EDF5D54B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3ECD30-E19D-4815-B7B5-880BF7950C29}" type="pres">
      <dgm:prSet presAssocID="{C6495CC3-8863-4D50-9DBA-C03343FE7B53}" presName="spacer" presStyleCnt="0"/>
      <dgm:spPr/>
    </dgm:pt>
    <dgm:pt modelId="{E4665A9F-10C7-4740-BD2C-DA57AE334B39}" type="pres">
      <dgm:prSet presAssocID="{C89FD9AD-C885-4A68-A4AE-A8F8B728F5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08C213-F7D9-45EF-A756-6FC58BDEF04C}" srcId="{A054DFC7-380F-4429-B2B1-E666CF5670EF}" destId="{D875D29C-B3D9-4F1A-8F0F-D0EDF5D54BF3}" srcOrd="2" destOrd="0" parTransId="{F5DE6AE3-E1A1-4915-BDEF-BE9047003FA0}" sibTransId="{C6495CC3-8863-4D50-9DBA-C03343FE7B53}"/>
    <dgm:cxn modelId="{D4165365-5EFF-4EB5-90CE-2C67CC58CBF6}" type="presOf" srcId="{D875D29C-B3D9-4F1A-8F0F-D0EDF5D54BF3}" destId="{7CD625AA-55A9-4867-B375-12187A3C1E70}" srcOrd="0" destOrd="0" presId="urn:microsoft.com/office/officeart/2005/8/layout/vList2"/>
    <dgm:cxn modelId="{32C51C57-03CD-40E0-B805-EE9599FF8105}" srcId="{A054DFC7-380F-4429-B2B1-E666CF5670EF}" destId="{3AB5335D-CEDC-48F1-BD20-A8AF25C3B5F8}" srcOrd="0" destOrd="0" parTransId="{C234621E-DDF5-4102-945E-DDBA94EF193E}" sibTransId="{4EE7CCF2-5ECF-4383-9749-74DA7A664D55}"/>
    <dgm:cxn modelId="{F43B3D82-FE85-44F9-BBE8-91A62A50F5AB}" type="presOf" srcId="{3AB5335D-CEDC-48F1-BD20-A8AF25C3B5F8}" destId="{85C3C90B-5CEC-456C-B970-D1FC7370B762}" srcOrd="0" destOrd="0" presId="urn:microsoft.com/office/officeart/2005/8/layout/vList2"/>
    <dgm:cxn modelId="{58809496-0B26-4389-9426-E839DB1919C5}" srcId="{A054DFC7-380F-4429-B2B1-E666CF5670EF}" destId="{C89FD9AD-C885-4A68-A4AE-A8F8B728F57E}" srcOrd="3" destOrd="0" parTransId="{5C89647A-F463-4285-8C44-DBF5DEAAD4B6}" sibTransId="{8ADDDC03-C9B3-4CB1-9E59-DF7DD8E422EB}"/>
    <dgm:cxn modelId="{FDC349B8-C84B-4D62-BBBD-B7114738DCE4}" type="presOf" srcId="{C89FD9AD-C885-4A68-A4AE-A8F8B728F57E}" destId="{E4665A9F-10C7-4740-BD2C-DA57AE334B39}" srcOrd="0" destOrd="0" presId="urn:microsoft.com/office/officeart/2005/8/layout/vList2"/>
    <dgm:cxn modelId="{3D72D5C8-D797-45E6-BA1A-6FFEC2963C2F}" srcId="{A054DFC7-380F-4429-B2B1-E666CF5670EF}" destId="{21C67DB3-5C31-474F-800D-DA919A9423C0}" srcOrd="1" destOrd="0" parTransId="{04A1EB4A-E439-466C-902D-3E8A71963B86}" sibTransId="{BDFBEC84-5D68-4EB8-A076-8F2EC68FB54A}"/>
    <dgm:cxn modelId="{859169FB-8153-434B-B593-A1874E8305F9}" type="presOf" srcId="{A054DFC7-380F-4429-B2B1-E666CF5670EF}" destId="{CFB00F05-51AF-4CA2-847D-DA4D77303BC4}" srcOrd="0" destOrd="0" presId="urn:microsoft.com/office/officeart/2005/8/layout/vList2"/>
    <dgm:cxn modelId="{F9BAC4FC-5F43-464B-836F-94FB8988601F}" type="presOf" srcId="{21C67DB3-5C31-474F-800D-DA919A9423C0}" destId="{8063BAD3-ED1F-4306-87C0-CA6120446FF3}" srcOrd="0" destOrd="0" presId="urn:microsoft.com/office/officeart/2005/8/layout/vList2"/>
    <dgm:cxn modelId="{CCD670E0-92B8-41AA-9880-1350040A9B81}" type="presParOf" srcId="{CFB00F05-51AF-4CA2-847D-DA4D77303BC4}" destId="{85C3C90B-5CEC-456C-B970-D1FC7370B762}" srcOrd="0" destOrd="0" presId="urn:microsoft.com/office/officeart/2005/8/layout/vList2"/>
    <dgm:cxn modelId="{B8ADA3F2-D88C-4EDA-B7DE-51C0BD69B74B}" type="presParOf" srcId="{CFB00F05-51AF-4CA2-847D-DA4D77303BC4}" destId="{376BC76C-96C8-4936-BD14-3F9E20A4E5C9}" srcOrd="1" destOrd="0" presId="urn:microsoft.com/office/officeart/2005/8/layout/vList2"/>
    <dgm:cxn modelId="{4C011C48-EB25-4578-B554-646491334DBA}" type="presParOf" srcId="{CFB00F05-51AF-4CA2-847D-DA4D77303BC4}" destId="{8063BAD3-ED1F-4306-87C0-CA6120446FF3}" srcOrd="2" destOrd="0" presId="urn:microsoft.com/office/officeart/2005/8/layout/vList2"/>
    <dgm:cxn modelId="{7CCA40D1-87AF-4D75-A257-17102A9A7490}" type="presParOf" srcId="{CFB00F05-51AF-4CA2-847D-DA4D77303BC4}" destId="{0F06E5E7-C2C0-4739-87A7-D7846B05BFEE}" srcOrd="3" destOrd="0" presId="urn:microsoft.com/office/officeart/2005/8/layout/vList2"/>
    <dgm:cxn modelId="{2B852F3C-7F2E-4A3D-B749-4E9B242A3118}" type="presParOf" srcId="{CFB00F05-51AF-4CA2-847D-DA4D77303BC4}" destId="{7CD625AA-55A9-4867-B375-12187A3C1E70}" srcOrd="4" destOrd="0" presId="urn:microsoft.com/office/officeart/2005/8/layout/vList2"/>
    <dgm:cxn modelId="{475A34D2-57CC-462D-AF3A-FBACDB23C57C}" type="presParOf" srcId="{CFB00F05-51AF-4CA2-847D-DA4D77303BC4}" destId="{CC3ECD30-E19D-4815-B7B5-880BF7950C29}" srcOrd="5" destOrd="0" presId="urn:microsoft.com/office/officeart/2005/8/layout/vList2"/>
    <dgm:cxn modelId="{13CA1FCD-8A8F-448B-BA9A-BC18C188AA7E}" type="presParOf" srcId="{CFB00F05-51AF-4CA2-847D-DA4D77303BC4}" destId="{E4665A9F-10C7-4740-BD2C-DA57AE334B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277FD-1170-4E9F-8BA5-CC87996949C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061FBA5-326E-4CFC-950F-1965A7F15016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Vielen Dank für Ihre Aufmerksamkeit</a:t>
          </a:r>
          <a:endParaRPr lang="en-US" dirty="0"/>
        </a:p>
      </dgm:t>
    </dgm:pt>
    <dgm:pt modelId="{3BCE5AB6-7A1D-4D60-B6C6-C7F1236F646B}" type="parTrans" cxnId="{C5A9B2C9-A9C3-443F-B597-095B5BA93493}">
      <dgm:prSet/>
      <dgm:spPr/>
      <dgm:t>
        <a:bodyPr/>
        <a:lstStyle/>
        <a:p>
          <a:endParaRPr lang="en-US"/>
        </a:p>
      </dgm:t>
    </dgm:pt>
    <dgm:pt modelId="{2502D112-8244-4494-8225-4C0236308402}" type="sibTrans" cxnId="{C5A9B2C9-A9C3-443F-B597-095B5BA9349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CD108D-0E1C-4E67-BE6E-90E42EDF966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Für Fragen stehen wir Ihnen jetzt gerne zur Verfügung</a:t>
          </a:r>
          <a:endParaRPr lang="en-US"/>
        </a:p>
      </dgm:t>
    </dgm:pt>
    <dgm:pt modelId="{781EDC87-D619-4530-9C1A-6E7C567746A6}" type="parTrans" cxnId="{92A05FE4-3789-45F1-A6FF-09DE148D9B38}">
      <dgm:prSet/>
      <dgm:spPr/>
      <dgm:t>
        <a:bodyPr/>
        <a:lstStyle/>
        <a:p>
          <a:endParaRPr lang="en-US"/>
        </a:p>
      </dgm:t>
    </dgm:pt>
    <dgm:pt modelId="{D92984AB-ADBC-4FBD-9FEA-F12984F56781}" type="sibTrans" cxnId="{92A05FE4-3789-45F1-A6FF-09DE148D9B38}">
      <dgm:prSet/>
      <dgm:spPr/>
      <dgm:t>
        <a:bodyPr/>
        <a:lstStyle/>
        <a:p>
          <a:endParaRPr lang="en-US"/>
        </a:p>
      </dgm:t>
    </dgm:pt>
    <dgm:pt modelId="{4055FBAB-2EF7-4E79-9B38-172C561FF346}" type="pres">
      <dgm:prSet presAssocID="{077277FD-1170-4E9F-8BA5-CC87996949CB}" presName="root" presStyleCnt="0">
        <dgm:presLayoutVars>
          <dgm:dir/>
          <dgm:resizeHandles val="exact"/>
        </dgm:presLayoutVars>
      </dgm:prSet>
      <dgm:spPr/>
    </dgm:pt>
    <dgm:pt modelId="{4E5D2629-F58A-40DE-B9AE-E7E6FF74B063}" type="pres">
      <dgm:prSet presAssocID="{9061FBA5-326E-4CFC-950F-1965A7F15016}" presName="compNode" presStyleCnt="0"/>
      <dgm:spPr/>
    </dgm:pt>
    <dgm:pt modelId="{C14230F4-A7F7-4E97-B34B-CAD806EDA6E4}" type="pres">
      <dgm:prSet presAssocID="{9061FBA5-326E-4CFC-950F-1965A7F15016}" presName="iconRect" presStyleLbl="node1" presStyleIdx="0" presStyleCnt="2" custLinFactNeighborX="2921" custLinFactNeighborY="265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2530786-D4CD-4FA5-9A5E-E1DE026C27EB}" type="pres">
      <dgm:prSet presAssocID="{9061FBA5-326E-4CFC-950F-1965A7F15016}" presName="spaceRect" presStyleCnt="0"/>
      <dgm:spPr/>
    </dgm:pt>
    <dgm:pt modelId="{2977A0E6-29AF-468A-BAF8-D6A9C4287209}" type="pres">
      <dgm:prSet presAssocID="{9061FBA5-326E-4CFC-950F-1965A7F15016}" presName="textRect" presStyleLbl="revTx" presStyleIdx="0" presStyleCnt="2">
        <dgm:presLayoutVars>
          <dgm:chMax val="1"/>
          <dgm:chPref val="1"/>
        </dgm:presLayoutVars>
      </dgm:prSet>
      <dgm:spPr/>
    </dgm:pt>
    <dgm:pt modelId="{0E89D8FF-4116-49A9-B7CC-65DD29ABD3CC}" type="pres">
      <dgm:prSet presAssocID="{2502D112-8244-4494-8225-4C0236308402}" presName="sibTrans" presStyleCnt="0"/>
      <dgm:spPr/>
    </dgm:pt>
    <dgm:pt modelId="{A02CC937-99D8-4AB2-BF82-1F9AA4A9A4CA}" type="pres">
      <dgm:prSet presAssocID="{36CD108D-0E1C-4E67-BE6E-90E42EDF9661}" presName="compNode" presStyleCnt="0"/>
      <dgm:spPr/>
    </dgm:pt>
    <dgm:pt modelId="{F27E1A4F-8B6A-4830-B0A5-6A7B131DFB14}" type="pres">
      <dgm:prSet presAssocID="{36CD108D-0E1C-4E67-BE6E-90E42EDF9661}" presName="iconRect" presStyleLbl="node1" presStyleIdx="1" presStyleCnt="2" custLinFactNeighborY="292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B2B1DF7-9C4D-4AB7-80F0-2A46386ECD63}" type="pres">
      <dgm:prSet presAssocID="{36CD108D-0E1C-4E67-BE6E-90E42EDF9661}" presName="spaceRect" presStyleCnt="0"/>
      <dgm:spPr/>
    </dgm:pt>
    <dgm:pt modelId="{1EBF4F19-7A40-4237-ADBF-1C69DC7C7677}" type="pres">
      <dgm:prSet presAssocID="{36CD108D-0E1C-4E67-BE6E-90E42EDF966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1AEEF34-FBB8-43E2-A617-7383C64819B8}" type="presOf" srcId="{9061FBA5-326E-4CFC-950F-1965A7F15016}" destId="{2977A0E6-29AF-468A-BAF8-D6A9C4287209}" srcOrd="0" destOrd="0" presId="urn:microsoft.com/office/officeart/2018/2/layout/IconLabelList"/>
    <dgm:cxn modelId="{95A26C77-ADC9-4A81-B868-C7D11FF0B184}" type="presOf" srcId="{077277FD-1170-4E9F-8BA5-CC87996949CB}" destId="{4055FBAB-2EF7-4E79-9B38-172C561FF346}" srcOrd="0" destOrd="0" presId="urn:microsoft.com/office/officeart/2018/2/layout/IconLabelList"/>
    <dgm:cxn modelId="{7970968F-14D3-4C3A-AD55-35E850ED28F6}" type="presOf" srcId="{36CD108D-0E1C-4E67-BE6E-90E42EDF9661}" destId="{1EBF4F19-7A40-4237-ADBF-1C69DC7C7677}" srcOrd="0" destOrd="0" presId="urn:microsoft.com/office/officeart/2018/2/layout/IconLabelList"/>
    <dgm:cxn modelId="{C5A9B2C9-A9C3-443F-B597-095B5BA93493}" srcId="{077277FD-1170-4E9F-8BA5-CC87996949CB}" destId="{9061FBA5-326E-4CFC-950F-1965A7F15016}" srcOrd="0" destOrd="0" parTransId="{3BCE5AB6-7A1D-4D60-B6C6-C7F1236F646B}" sibTransId="{2502D112-8244-4494-8225-4C0236308402}"/>
    <dgm:cxn modelId="{92A05FE4-3789-45F1-A6FF-09DE148D9B38}" srcId="{077277FD-1170-4E9F-8BA5-CC87996949CB}" destId="{36CD108D-0E1C-4E67-BE6E-90E42EDF9661}" srcOrd="1" destOrd="0" parTransId="{781EDC87-D619-4530-9C1A-6E7C567746A6}" sibTransId="{D92984AB-ADBC-4FBD-9FEA-F12984F56781}"/>
    <dgm:cxn modelId="{A96603FD-A753-4051-BCA1-2F14A9CFE93E}" type="presParOf" srcId="{4055FBAB-2EF7-4E79-9B38-172C561FF346}" destId="{4E5D2629-F58A-40DE-B9AE-E7E6FF74B063}" srcOrd="0" destOrd="0" presId="urn:microsoft.com/office/officeart/2018/2/layout/IconLabelList"/>
    <dgm:cxn modelId="{883659AE-1808-4C42-974C-4947ECF6C2ED}" type="presParOf" srcId="{4E5D2629-F58A-40DE-B9AE-E7E6FF74B063}" destId="{C14230F4-A7F7-4E97-B34B-CAD806EDA6E4}" srcOrd="0" destOrd="0" presId="urn:microsoft.com/office/officeart/2018/2/layout/IconLabelList"/>
    <dgm:cxn modelId="{766C558C-33A8-40DE-A377-8B4F1A3D73F3}" type="presParOf" srcId="{4E5D2629-F58A-40DE-B9AE-E7E6FF74B063}" destId="{A2530786-D4CD-4FA5-9A5E-E1DE026C27EB}" srcOrd="1" destOrd="0" presId="urn:microsoft.com/office/officeart/2018/2/layout/IconLabelList"/>
    <dgm:cxn modelId="{540C745A-DAFB-4AEC-959F-D5A8F1E8CE4A}" type="presParOf" srcId="{4E5D2629-F58A-40DE-B9AE-E7E6FF74B063}" destId="{2977A0E6-29AF-468A-BAF8-D6A9C4287209}" srcOrd="2" destOrd="0" presId="urn:microsoft.com/office/officeart/2018/2/layout/IconLabelList"/>
    <dgm:cxn modelId="{3ADD2798-0BA1-4FFB-B8CC-6083F1C7A7A9}" type="presParOf" srcId="{4055FBAB-2EF7-4E79-9B38-172C561FF346}" destId="{0E89D8FF-4116-49A9-B7CC-65DD29ABD3CC}" srcOrd="1" destOrd="0" presId="urn:microsoft.com/office/officeart/2018/2/layout/IconLabelList"/>
    <dgm:cxn modelId="{463F9427-CC14-4487-9458-E6104053EA12}" type="presParOf" srcId="{4055FBAB-2EF7-4E79-9B38-172C561FF346}" destId="{A02CC937-99D8-4AB2-BF82-1F9AA4A9A4CA}" srcOrd="2" destOrd="0" presId="urn:microsoft.com/office/officeart/2018/2/layout/IconLabelList"/>
    <dgm:cxn modelId="{359C3409-4F89-44CD-BBDB-54F88292F5A4}" type="presParOf" srcId="{A02CC937-99D8-4AB2-BF82-1F9AA4A9A4CA}" destId="{F27E1A4F-8B6A-4830-B0A5-6A7B131DFB14}" srcOrd="0" destOrd="0" presId="urn:microsoft.com/office/officeart/2018/2/layout/IconLabelList"/>
    <dgm:cxn modelId="{DFE050C1-D071-4DC6-8953-68DA6DC1CF26}" type="presParOf" srcId="{A02CC937-99D8-4AB2-BF82-1F9AA4A9A4CA}" destId="{9B2B1DF7-9C4D-4AB7-80F0-2A46386ECD63}" srcOrd="1" destOrd="0" presId="urn:microsoft.com/office/officeart/2018/2/layout/IconLabelList"/>
    <dgm:cxn modelId="{66350FE6-1BB1-47B9-AE74-2127CF0AAE86}" type="presParOf" srcId="{A02CC937-99D8-4AB2-BF82-1F9AA4A9A4CA}" destId="{1EBF4F19-7A40-4237-ADBF-1C69DC7C767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C90B-5CEC-456C-B970-D1FC7370B762}">
      <dsp:nvSpPr>
        <dsp:cNvPr id="0" name=""/>
        <dsp:cNvSpPr/>
      </dsp:nvSpPr>
      <dsp:spPr>
        <a:xfrm>
          <a:off x="0" y="27256"/>
          <a:ext cx="8420100" cy="112320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Modul 2: Einleitung </a:t>
          </a:r>
          <a:endParaRPr lang="en-US" sz="1800" kern="1200" dirty="0"/>
        </a:p>
      </dsp:txBody>
      <dsp:txXfrm>
        <a:off x="54830" y="82086"/>
        <a:ext cx="8310440" cy="1013540"/>
      </dsp:txXfrm>
    </dsp:sp>
    <dsp:sp modelId="{8063BAD3-ED1F-4306-87C0-CA6120446FF3}">
      <dsp:nvSpPr>
        <dsp:cNvPr id="0" name=""/>
        <dsp:cNvSpPr/>
      </dsp:nvSpPr>
      <dsp:spPr>
        <a:xfrm>
          <a:off x="0" y="1323256"/>
          <a:ext cx="8420100" cy="11232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Modul 2: Gebäudedämmung</a:t>
          </a:r>
          <a:endParaRPr lang="en-US" sz="1800" kern="1200" dirty="0"/>
        </a:p>
      </dsp:txBody>
      <dsp:txXfrm>
        <a:off x="54830" y="1378086"/>
        <a:ext cx="8310440" cy="1013540"/>
      </dsp:txXfrm>
    </dsp:sp>
    <dsp:sp modelId="{7CD625AA-55A9-4867-B375-12187A3C1E70}">
      <dsp:nvSpPr>
        <dsp:cNvPr id="0" name=""/>
        <dsp:cNvSpPr/>
      </dsp:nvSpPr>
      <dsp:spPr>
        <a:xfrm>
          <a:off x="0" y="2619256"/>
          <a:ext cx="8420100" cy="1123200"/>
        </a:xfrm>
        <a:prstGeom prst="roundRect">
          <a:avLst/>
        </a:prstGeom>
        <a:solidFill>
          <a:srgbClr val="3CC1A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Modul 2: Wärmeleitfähigkeit</a:t>
          </a:r>
          <a:endParaRPr lang="en-US" sz="1800" kern="1200" dirty="0"/>
        </a:p>
      </dsp:txBody>
      <dsp:txXfrm>
        <a:off x="54830" y="2674086"/>
        <a:ext cx="8310440" cy="1013540"/>
      </dsp:txXfrm>
    </dsp:sp>
    <dsp:sp modelId="{E4665A9F-10C7-4740-BD2C-DA57AE334B39}">
      <dsp:nvSpPr>
        <dsp:cNvPr id="0" name=""/>
        <dsp:cNvSpPr/>
      </dsp:nvSpPr>
      <dsp:spPr>
        <a:xfrm>
          <a:off x="0" y="3915256"/>
          <a:ext cx="8420100" cy="112320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Modul 2: Feuchtigkeit und Kondensation und </a:t>
          </a:r>
          <a:r>
            <a:rPr lang="de-DE" sz="1800" kern="1200" noProof="0" dirty="0"/>
            <a:t>Festigkeit gegenüber Wasserdampf</a:t>
          </a:r>
          <a:r>
            <a:rPr lang="de-DE" sz="1600" kern="1200" dirty="0"/>
            <a:t> </a:t>
          </a:r>
          <a:endParaRPr lang="en-US" sz="1600" kern="1200" dirty="0"/>
        </a:p>
      </dsp:txBody>
      <dsp:txXfrm>
        <a:off x="54830" y="3970086"/>
        <a:ext cx="83104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230F4-A7F7-4E97-B34B-CAD806EDA6E4}">
      <dsp:nvSpPr>
        <dsp:cNvPr id="0" name=""/>
        <dsp:cNvSpPr/>
      </dsp:nvSpPr>
      <dsp:spPr>
        <a:xfrm>
          <a:off x="1839165" y="506110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7A0E6-29AF-468A-BAF8-D6A9C4287209}">
      <dsp:nvSpPr>
        <dsp:cNvPr id="0" name=""/>
        <dsp:cNvSpPr/>
      </dsp:nvSpPr>
      <dsp:spPr>
        <a:xfrm>
          <a:off x="980134" y="1855715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Vielen Dank für Ihre Aufmerksamkeit</a:t>
          </a:r>
          <a:endParaRPr lang="en-US" sz="2000" kern="1200" dirty="0"/>
        </a:p>
      </dsp:txBody>
      <dsp:txXfrm>
        <a:off x="980134" y="1855715"/>
        <a:ext cx="2981250" cy="720000"/>
      </dsp:txXfrm>
    </dsp:sp>
    <dsp:sp modelId="{F27E1A4F-8B6A-4830-B0A5-6A7B131DFB14}">
      <dsp:nvSpPr>
        <dsp:cNvPr id="0" name=""/>
        <dsp:cNvSpPr/>
      </dsp:nvSpPr>
      <dsp:spPr>
        <a:xfrm>
          <a:off x="1799978" y="3712911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F4F19-7A40-4237-ADBF-1C69DC7C7677}">
      <dsp:nvSpPr>
        <dsp:cNvPr id="0" name=""/>
        <dsp:cNvSpPr/>
      </dsp:nvSpPr>
      <dsp:spPr>
        <a:xfrm>
          <a:off x="980134" y="5026414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Für Fragen stehen wir Ihnen jetzt gerne zur Verfügung</a:t>
          </a:r>
          <a:endParaRPr lang="en-US" sz="2000" kern="1200"/>
        </a:p>
      </dsp:txBody>
      <dsp:txXfrm>
        <a:off x="980134" y="5026414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2ED009C-723F-4770-9A76-744612D19D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4F1B7F-A753-413B-9287-FB716864C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629D2-0D74-4A62-BD90-C7BCDCFD606F}" type="datetimeFigureOut">
              <a:rPr lang="de-DE" smtClean="0"/>
              <a:t>19.02.2022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5FDA8C-A895-4250-B3A0-0B98A7B3B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A75084-2804-44BA-9F22-EFE9470DD0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EA29-4B9E-49E8-AFC9-5B399D1379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5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C42183DF-916C-4D14-B96F-B37E796BF8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9" name="Notizenplatzhalter 8">
            <a:extLst>
              <a:ext uri="{FF2B5EF4-FFF2-40B4-BE49-F238E27FC236}">
                <a16:creationId xmlns:a16="http://schemas.microsoft.com/office/drawing/2014/main" id="{193E05E8-384C-41CA-B5F4-3B75143F2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704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904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342900" lvl="0" indent="-342900" fontAlgn="base" hangingPunct="0"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de-D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PEB – Performance Énergétique du Bâtiment – Gebäudeenergieeffizienz</a:t>
            </a:r>
            <a:endParaRPr lang="de-DE" dirty="0">
              <a:solidFill>
                <a:srgbClr val="00007D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 fontAlgn="base" hangingPunct="0"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de-D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Gültig seit dem </a:t>
            </a:r>
            <a:r>
              <a:rPr lang="de-DE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01.05.2010</a:t>
            </a:r>
            <a:r>
              <a:rPr lang="de-D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in der Wallonischen Region</a:t>
            </a:r>
            <a:endParaRPr lang="de-DE" dirty="0">
              <a:solidFill>
                <a:srgbClr val="9999CC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 fontAlgn="base" hangingPunct="0"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de-D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Gültig für alle genehmigungspflichtigen Gebäuden (Neubau, Wiederaufbau, Umbau)</a:t>
            </a:r>
            <a:endParaRPr lang="de-DE" dirty="0">
              <a:solidFill>
                <a:srgbClr val="9999CC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 fontAlgn="base" hangingPunct="0"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de-D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Durch präzise Indikatoren werden Anforderungen in puncto Energieverbrauch gestellt (Wärmedämmung, Anlagentechnik, Energieverbrauch, Lüftung)</a:t>
            </a:r>
            <a:endParaRPr lang="de-DE" dirty="0">
              <a:solidFill>
                <a:srgbClr val="9999CC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 fontAlgn="base" hangingPunct="0"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de-D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Die Mindestanforderungen an die Energieeffizienz für Neubauten</a:t>
            </a:r>
            <a:endParaRPr lang="de-DE" dirty="0">
              <a:solidFill>
                <a:srgbClr val="9999CC"/>
              </a:solidFill>
              <a:effectLst/>
              <a:ea typeface="Calibri" panose="020F0502020204030204" pitchFamily="34" charset="0"/>
            </a:endParaRPr>
          </a:p>
          <a:p>
            <a:pPr marL="457200" fontAlgn="base" hangingPunct="0">
              <a:spcBef>
                <a:spcPts val="385"/>
              </a:spcBef>
            </a:pPr>
            <a:r>
              <a:rPr lang="de-DE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    und umfangreiche Renovierungsarbeiten werden kontinuierlich den vereinbarten</a:t>
            </a:r>
            <a:endParaRPr lang="de-DE" dirty="0">
              <a:effectLst/>
              <a:ea typeface="Calibri" panose="020F0502020204030204" pitchFamily="34" charset="0"/>
            </a:endParaRPr>
          </a:p>
          <a:p>
            <a:pPr marL="457200" fontAlgn="base" hangingPunct="0">
              <a:spcBef>
                <a:spcPts val="385"/>
              </a:spcBef>
            </a:pPr>
            <a:r>
              <a:rPr lang="de-DE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    Umweltzielen angepasst</a:t>
            </a:r>
            <a:endParaRPr lang="de-DE" dirty="0">
              <a:effectLst/>
              <a:ea typeface="Calibri" panose="020F0502020204030204" pitchFamily="34" charset="0"/>
            </a:endParaRPr>
          </a:p>
          <a:p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98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r>
              <a:rPr lang="de-DE" b="1" i="0" u="sng" dirty="0">
                <a:solidFill>
                  <a:srgbClr val="000000"/>
                </a:solidFill>
                <a:effectLst/>
                <a:latin typeface="OpenSansRegular"/>
              </a:rPr>
              <a:t>Winddichtigkeit</a:t>
            </a:r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: </a:t>
            </a:r>
          </a:p>
          <a:p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Die Winddichte eines Gebäudes dient dazu, die Bauteile vor Luftbewegung innerhalb der Wärmedämmung zu schützen. 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Es handelt sich also um die Vermeidung des Luftstroms von außen in die Wärmedämmung, da so die Wärmedämmung an Dämmwirkung verlieren kann. 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Die Winddichtung befindet sich daher immer auf der kalten (windzugewandten) Seite der Konstruktion. </a:t>
            </a:r>
          </a:p>
          <a:p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  <a:p>
            <a:r>
              <a:rPr lang="de-DE" b="1" i="0" u="sng" dirty="0">
                <a:solidFill>
                  <a:srgbClr val="000000"/>
                </a:solidFill>
                <a:effectLst/>
                <a:latin typeface="OpenSansRegular"/>
              </a:rPr>
              <a:t>Luftdichtigkeit</a:t>
            </a:r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:</a:t>
            </a:r>
          </a:p>
          <a:p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Die Luftdichtheit dagegen vermeidet die Luftströmung von innen durch die Gebäudehülle nach außen und umgekehrt. 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Im Winter kann warme Raumluft entweichen und kühle Außenluft nachströmen, was Energieverlust und unerwünschte Zuglufterscheinungen zur Folge hat. 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Zusätzlich kann es zu Tauwasserbildung kommen. Die Luftdichtung befindet sich daher meistens auf der warmen Seite der Konstruktion.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6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Hochgedämmte Außenwände, Dach und Boden sorgen zusammen mit Qualitätsfenstern für gleichmäßige Oberflächentemperaturen der Innenräume. Dies ist für unsere Behaglichkeit entscheidend.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Große Temperaturdifferenzen zum Beispiel zwischen einer warmen Innenwand und einem kalten Fenster oder einer schlecht gedämmten Außenwand werden als sehr unangenehm empfunden.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Die thermische Behaglichkeit</a:t>
            </a:r>
            <a:r>
              <a:rPr lang="de-DE" dirty="0"/>
              <a:t>  ist der Luftzustandsbereich, in dem sich der Mensch am wohlsten fühlt. Da </a:t>
            </a:r>
            <a:r>
              <a:rPr lang="de-DE" b="0" dirty="0"/>
              <a:t>Behaglichkeit</a:t>
            </a:r>
            <a:r>
              <a:rPr lang="de-DE" dirty="0"/>
              <a:t> subjektiv empfunden wird, gibt es keine strengen physikalischen Grenzen, sondern einen Behaglichkeitsbereich, in dem sich der Mensch am wohlsten fühlt.</a:t>
            </a:r>
            <a:endParaRPr lang="de-DE" b="0" i="0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i="0" dirty="0">
                <a:effectLst/>
              </a:rPr>
              <a:t>Was sind die Grundlagen der Thermischen Behaglichkeit?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0" i="0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i="0" dirty="0">
                <a:effectLst/>
              </a:rPr>
              <a:t>Die Wissenschaft hat die Behaglichkeit in Gebäuden auf wenige Größen reduziert, die alle mit der thermischen Behaglichkeit zusammenhängen: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</a:rPr>
              <a:t>Die Raum- und Oberflächentemperatur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</a:rPr>
              <a:t>die Luftfeuchtigkeit und Luftgeschwindigkeit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</a:rPr>
              <a:t>sowie Bekleidungs- und Aktivitätsgrad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i="0" dirty="0">
              <a:effectLst/>
            </a:endParaRPr>
          </a:p>
          <a:p>
            <a:r>
              <a:rPr lang="de-DE" b="1" dirty="0">
                <a:effectLst/>
              </a:rPr>
              <a:t>Ab wann ist ein Raum behaglich?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effectLst/>
              </a:rPr>
              <a:t>Relative Luftfeuchtigkeit und Raumtemperatur sind wesentliche Bedingungen für ein behagliches Wohnklima. </a:t>
            </a:r>
          </a:p>
          <a:p>
            <a:r>
              <a:rPr lang="de-DE" dirty="0">
                <a:effectLst/>
              </a:rPr>
              <a:t>Im Idealfall liegt die relative Luftfeuchtigkeit zwischen 40 und 60 % und die Raumtemperatur zwischen 19 und 22 °C.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48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01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501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Wärmedämmung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durchgehende und wärmebrückenfreie Dämmung der Gebäudehülle ist enorm wichtig.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OG des sanierten Hauses (links) sind die Läden geschlossen. So ergibt sich praktisch keine Wärmeabstrahlung mehr.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Dachfirst des unsanierten Gebäudes sind erhebliche Warmluftaustritte zu erkennen.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07325-3A2C-204E-8A81-213AFB58223F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0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Wärmebrücken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Geometrische oder materialtechnische Wärmebrücken sind Stellen in der Konstruktion, an denen lokal ein größerer Wärmestrom stattfindet als bei den anderen Flächen des Gebäudes.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verschlechtern die gesamte Dämmwirkung der Gebäudehülle und führen oft zu massiven Bauschäden.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Deshalb sind Wärmebrücken unbedingt zu vermeiden. Ursache für Wärmebrücken sind vor allem fehlerhafte Konstruktionsdetails.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häufige Problemstellen: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Übergang Wand-Dach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Übergang Wand-Decke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Sockelübergang-Terrain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Fensterleibung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Raumecken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Balkonanschluss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07325-3A2C-204E-8A81-213AFB58223F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5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/>
              <a:t>Der </a:t>
            </a:r>
            <a:r>
              <a:rPr lang="de-DE" sz="2800" b="1" dirty="0"/>
              <a:t>Lambda</a:t>
            </a:r>
            <a:r>
              <a:rPr lang="de-DE" sz="2800" dirty="0"/>
              <a:t>-</a:t>
            </a:r>
            <a:r>
              <a:rPr lang="de-DE" sz="2800" b="1" dirty="0"/>
              <a:t>Wert</a:t>
            </a:r>
            <a:r>
              <a:rPr lang="de-DE" sz="2800" dirty="0"/>
              <a:t> W/(mK) beschreibt die Wärmeleitfähigkeit eines Baustoffes.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/>
              <a:t>Dieser </a:t>
            </a:r>
            <a:r>
              <a:rPr lang="de-DE" sz="2800" b="1" dirty="0"/>
              <a:t>Wert</a:t>
            </a:r>
            <a:r>
              <a:rPr lang="de-DE" sz="2800" dirty="0"/>
              <a:t> ist eine Grundeigenschaft eines Baustoffes und ergibt in Verbindung mit der Schichtdicke den entsprechenden Dämmwert.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/>
              <a:t>Gute Dämmstoffe weisen einen möglichst kleinen λ-</a:t>
            </a:r>
            <a:r>
              <a:rPr lang="de-DE" sz="2800" b="1" dirty="0"/>
              <a:t>Wert</a:t>
            </a:r>
            <a:r>
              <a:rPr lang="de-DE" sz="2800" dirty="0"/>
              <a:t> auf.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langsamerer Wärmetransport, also ein tiefer λ-Wert, hat auch einen tieferen U-Wert zur Folge.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kleiner der Energiefluss im Material, desto besser die Dämmwirkung.</a:t>
            </a:r>
          </a:p>
          <a:p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07325-3A2C-204E-8A81-213AFB58223F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82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U-Wert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U-Wert ist abhängig von der Dicke und der Wärmeleitfähigkeit λ (Lambda) eines Materials.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nach λ-Wert findet der Wärmetransport und somit der Energiefluss im Material schneller oder langsamer statt.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der Vergrößerung der Schichtdicke kann der U-Wert weiter verbessert werden.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Hochgedämmte Häuser werden mit rund 25 – 35 cm Wärmedämmung versehen. </a:t>
            </a:r>
          </a:p>
          <a:p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Außenwände von hochgedämmten Häusern haben einen maximalen U-Wert von 0.15 W/m2K.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innovativen Konstruktionen können solche Wände mit Wandstärken von lediglich 25 cm (mit Vakuumisolations-Dämmung) bis 40 cm ausgeführt werden.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07325-3A2C-204E-8A81-213AFB58223F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6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439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U-Wert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 allem beim Dach ist eine gute Dämmung wichtig, da in klaren, kalten Winternächten sehr viel Wärme gegen den Himmel abgestrahlt wird.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Hochgedämmte Dächer erreichen in der Regel einen U-Wert von 0.12 W/m2K oder weniger.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 haben solche Dächer eine Gesamtdicke von über 50 cm.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07325-3A2C-204E-8A81-213AFB58223F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35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effectLst/>
              </a:rPr>
              <a:t>Wie ist die Wärmeleitfähigkeit λ definiert?</a:t>
            </a:r>
          </a:p>
          <a:p>
            <a:endParaRPr lang="de-DE" b="1" dirty="0">
              <a:effectLst/>
            </a:endParaRPr>
          </a:p>
          <a:p>
            <a:r>
              <a:rPr lang="de-DE" dirty="0">
                <a:effectLst/>
              </a:rPr>
              <a:t>Die </a:t>
            </a:r>
            <a:r>
              <a:rPr lang="de-DE" b="0" dirty="0">
                <a:effectLst/>
              </a:rPr>
              <a:t>Wärmeleitfähigkeit λ</a:t>
            </a:r>
            <a:r>
              <a:rPr lang="de-DE" dirty="0">
                <a:effectLst/>
              </a:rPr>
              <a:t> gibt den Wärmestrom an, der bei einem Temperaturunterschied von 1 Kelvin (K) durch eine 1 m² große und 1 m dicke Schicht eines Stoffs geht. </a:t>
            </a:r>
          </a:p>
          <a:p>
            <a:r>
              <a:rPr lang="de-DE" dirty="0">
                <a:effectLst/>
              </a:rPr>
              <a:t>Die Einheit der </a:t>
            </a:r>
            <a:r>
              <a:rPr lang="de-DE" b="0" dirty="0">
                <a:effectLst/>
              </a:rPr>
              <a:t>Wärmeleitfähigkeit </a:t>
            </a:r>
            <a:r>
              <a:rPr lang="de-DE" dirty="0">
                <a:effectLst/>
              </a:rPr>
              <a:t>ist W/(mK). </a:t>
            </a:r>
          </a:p>
          <a:p>
            <a:endParaRPr lang="de-DE" dirty="0"/>
          </a:p>
          <a:p>
            <a:r>
              <a:rPr lang="de-DE" b="1" dirty="0">
                <a:effectLst/>
              </a:rPr>
              <a:t>Was hat die beste Wärmeleitfähigkeit?</a:t>
            </a:r>
          </a:p>
          <a:p>
            <a:endParaRPr lang="de-DE" b="1" dirty="0">
              <a:effectLst/>
            </a:endParaRPr>
          </a:p>
          <a:p>
            <a:r>
              <a:rPr lang="de-DE" b="0" dirty="0">
                <a:effectLst/>
              </a:rPr>
              <a:t>Gute</a:t>
            </a:r>
            <a:r>
              <a:rPr lang="de-DE" dirty="0">
                <a:effectLst/>
              </a:rPr>
              <a:t> Wärmeleiter sind alle Metalle, vor allem Silber, Kupfer, Gold und Aluminium. </a:t>
            </a:r>
          </a:p>
          <a:p>
            <a:r>
              <a:rPr lang="de-DE" dirty="0">
                <a:effectLst/>
              </a:rPr>
              <a:t>Schlechte Wärmeleiter sind fast alle Kunststoffe, Holz, Wasser, Glas und vor allem Luft.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07325-3A2C-204E-8A81-213AFB58223F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55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algn="l"/>
            <a:endParaRPr lang="de-DE" b="1" i="0" dirty="0">
              <a:solidFill>
                <a:srgbClr val="000000"/>
              </a:solidFill>
              <a:effectLst/>
              <a:latin typeface="OpenSansBold"/>
            </a:endParaRPr>
          </a:p>
          <a:p>
            <a:pPr algn="l"/>
            <a:endParaRPr lang="de-DE" b="1" i="0" dirty="0">
              <a:solidFill>
                <a:srgbClr val="000000"/>
              </a:solidFill>
              <a:effectLst/>
              <a:latin typeface="OpenSansBold"/>
            </a:endParaRPr>
          </a:p>
          <a:p>
            <a:pPr algn="l"/>
            <a:r>
              <a:rPr lang="de-DE" b="1" i="0" dirty="0">
                <a:solidFill>
                  <a:srgbClr val="000000"/>
                </a:solidFill>
                <a:effectLst/>
                <a:latin typeface="OpenSansBold"/>
              </a:rPr>
              <a:t>Wenn warme, feuchte Luft aus dem Innenraum in den kälteren Bereich der Baukonstruktion gelangt, kann der enthaltene Wasserdampf kondensieren und Schäden an der Baukonstruktion verursachen.</a:t>
            </a:r>
            <a:endParaRPr lang="de-DE" b="1" i="0" u="sng" dirty="0">
              <a:solidFill>
                <a:srgbClr val="000000"/>
              </a:solidFill>
              <a:effectLst/>
              <a:latin typeface="OpenSansRegular"/>
            </a:endParaRPr>
          </a:p>
          <a:p>
            <a:pPr algn="l"/>
            <a:endParaRPr lang="de-DE" b="1" i="0" u="sng" dirty="0">
              <a:solidFill>
                <a:srgbClr val="000000"/>
              </a:solidFill>
              <a:effectLst/>
              <a:latin typeface="OpenSansRegular"/>
            </a:endParaRPr>
          </a:p>
          <a:p>
            <a:pPr algn="l"/>
            <a:r>
              <a:rPr lang="de-DE" b="1" i="0" u="sng" dirty="0">
                <a:solidFill>
                  <a:srgbClr val="000000"/>
                </a:solidFill>
                <a:effectLst/>
                <a:latin typeface="OpenSansRegular"/>
              </a:rPr>
              <a:t>Wasserdichtheit:</a:t>
            </a:r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 Wasserdicht bedeutet, dass das Material so dicht ist, dass kein Wasser durchgeht.</a:t>
            </a:r>
          </a:p>
          <a:p>
            <a:pPr algn="l"/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  <a:p>
            <a:pPr algn="l"/>
            <a:r>
              <a:rPr lang="de-DE" b="1" i="0" u="sng" dirty="0">
                <a:solidFill>
                  <a:srgbClr val="000000"/>
                </a:solidFill>
                <a:effectLst/>
                <a:latin typeface="OpenSansRegular"/>
              </a:rPr>
              <a:t>Diffusionsoffen: </a:t>
            </a:r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Dauerfeuchte kann zu Bauschäden führen. Materialien hingegen, die Feuchte zunächst aufnehmen und nach und nach wieder abgeben, regulieren das Raumklima – man sagt: Sie sind diffusionsoffen, also offen für die Diffusion des Dampfes.</a:t>
            </a:r>
          </a:p>
          <a:p>
            <a:pPr algn="l"/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  <a:p>
            <a:pPr algn="l"/>
            <a:r>
              <a:rPr lang="de-DE" b="1" i="0" u="sng" dirty="0">
                <a:solidFill>
                  <a:srgbClr val="000000"/>
                </a:solidFill>
                <a:effectLst/>
                <a:latin typeface="OpenSansRegular"/>
              </a:rPr>
              <a:t>Dampfdiffusionswiderstand:</a:t>
            </a:r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 Im Trockenbereich liegen die Luftfeuchten bei 0 bis 50 % und der Wasserdampf wird überwiegend durch Dampfdiffusion befördert. Im Nassbereich nehmen die Luftfeuchten Werte von 50 bis 93 % an. Die Poren reichern sich mit Wasser in flüssiger Form an, was eine Steigerung des Flüssigkeitsstroms zur Folge hat.</a:t>
            </a:r>
          </a:p>
          <a:p>
            <a:pPr algn="l"/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  <a:p>
            <a:pPr algn="l"/>
            <a:r>
              <a:rPr lang="de-DE" b="1" i="0" u="sng" dirty="0">
                <a:solidFill>
                  <a:srgbClr val="000000"/>
                </a:solidFill>
                <a:effectLst/>
                <a:latin typeface="OpenSansRegular"/>
              </a:rPr>
              <a:t>Taupunkt:</a:t>
            </a:r>
            <a:r>
              <a:rPr lang="de-DE" b="0" i="0" dirty="0">
                <a:solidFill>
                  <a:srgbClr val="000000"/>
                </a:solidFill>
                <a:effectLst/>
                <a:latin typeface="OpenSansRegular"/>
              </a:rPr>
              <a:t> Am Taupunkt, auch als Kondensationspunkt bekannt, beträgt die relative Feuchte immer 100%, die Luft ist komplett mit Wasserdampf gesättigt, d.h. die Luft kann nicht noch mehr Wasserdampf aufnehmen.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420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944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95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15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34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41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9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79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80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1200" dirty="0"/>
              <a:t>Die Gebäudehülle darf nicht vernachlässigt werden. Sie ist von wesentlicher Bedeutung für das Leben 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1200" dirty="0"/>
              <a:t>Gebäudes und seiner Bewohner.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de-DE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1200" dirty="0"/>
              <a:t>Die Qualität der Gebäudehülle steht in direktem Verhältnis zu Energieeinsparungen und Wohlbefinden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1200" dirty="0"/>
              <a:t>der Bewohner des Gebäudes.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de-DE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1200" dirty="0"/>
              <a:t>Jedes Gewerk hat potentielle Auswirkungen auf die Gebäudehülle: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1200" dirty="0"/>
              <a:t>Jeder muss die Arbeit der anderen respektieren.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1FB07325-3A2C-204E-8A81-213AFB58223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9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231FD-D6B7-45C4-AF3A-EE0B38A0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67" y="1151856"/>
            <a:ext cx="8419097" cy="506606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/>
              </a:defRPr>
            </a:lvl1pPr>
            <a:lvl2pPr>
              <a:defRPr sz="2000"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6B1D52-603E-45DF-AE57-22BC6245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73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latin typeface="Open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67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6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825680-FFE7-4E53-B320-762AE294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510" y="2057400"/>
            <a:ext cx="323330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66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825680-FFE7-4E53-B320-762AE294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510" y="2057400"/>
            <a:ext cx="323330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300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231FD-D6B7-45C4-AF3A-EE0B38A0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67" y="1151856"/>
            <a:ext cx="8419097" cy="506606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/>
              </a:defRPr>
            </a:lvl1pPr>
            <a:lvl2pPr>
              <a:defRPr sz="2000"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6B1D52-603E-45DF-AE57-22BC6245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73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latin typeface="Open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25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4.xml"/><Relationship Id="rId7" Type="http://schemas.openxmlformats.org/officeDocument/2006/relationships/image" Target="../media/image4.gi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>
            <a:extLst>
              <a:ext uri="{FF2B5EF4-FFF2-40B4-BE49-F238E27FC236}">
                <a16:creationId xmlns:a16="http://schemas.microsoft.com/office/drawing/2014/main" id="{F5503DA9-A7FF-420F-BCBD-105052073399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Bild 4">
            <a:extLst>
              <a:ext uri="{FF2B5EF4-FFF2-40B4-BE49-F238E27FC236}">
                <a16:creationId xmlns:a16="http://schemas.microsoft.com/office/drawing/2014/main" id="{DD16926C-6565-4CBE-B5A6-6767DD25176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Bild 5">
            <a:extLst>
              <a:ext uri="{FF2B5EF4-FFF2-40B4-BE49-F238E27FC236}">
                <a16:creationId xmlns:a16="http://schemas.microsoft.com/office/drawing/2014/main" id="{456956AF-5833-4440-911B-43DE5B88BB50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A3AA7C14-EACA-4A69-B1C0-9D806C9E3DD9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820CF133-F8D2-4917-A703-0D5112F8B6E2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2" name="Bild 8">
            <a:extLst>
              <a:ext uri="{FF2B5EF4-FFF2-40B4-BE49-F238E27FC236}">
                <a16:creationId xmlns:a16="http://schemas.microsoft.com/office/drawing/2014/main" id="{E2739C14-2F52-4BA1-97C0-7AC1E5DF45D2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3" name="Bild 9">
            <a:extLst>
              <a:ext uri="{FF2B5EF4-FFF2-40B4-BE49-F238E27FC236}">
                <a16:creationId xmlns:a16="http://schemas.microsoft.com/office/drawing/2014/main" id="{721600F1-0E46-41C1-9DFD-71CADA837574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4" name="Bild 10">
            <a:extLst>
              <a:ext uri="{FF2B5EF4-FFF2-40B4-BE49-F238E27FC236}">
                <a16:creationId xmlns:a16="http://schemas.microsoft.com/office/drawing/2014/main" id="{1BBB4E54-87A7-4D2C-886A-DFB485604E8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5" name="Bild 11">
            <a:extLst>
              <a:ext uri="{FF2B5EF4-FFF2-40B4-BE49-F238E27FC236}">
                <a16:creationId xmlns:a16="http://schemas.microsoft.com/office/drawing/2014/main" id="{136E8DE5-F80A-41CD-A9A3-2FB6B5F2E3E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97256" y="2175943"/>
            <a:ext cx="3464227" cy="156004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2850855F-5499-45C1-8C41-657F67942BFB}"/>
              </a:ext>
            </a:extLst>
          </p:cNvPr>
          <p:cNvSpPr txBox="1">
            <a:spLocks/>
          </p:cNvSpPr>
          <p:nvPr userDrawn="1"/>
        </p:nvSpPr>
        <p:spPr>
          <a:xfrm>
            <a:off x="2797257" y="3453111"/>
            <a:ext cx="4193612" cy="1145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i="1" baseline="30000" dirty="0">
                <a:solidFill>
                  <a:srgbClr val="1D3483"/>
                </a:solidFill>
              </a:rPr>
              <a:t> </a:t>
            </a:r>
            <a:r>
              <a:rPr lang="de-DE" sz="2000" i="1" baseline="30000" dirty="0">
                <a:solidFill>
                  <a:srgbClr val="1D3483"/>
                </a:solidFill>
              </a:rPr>
              <a:t>Belgien </a:t>
            </a:r>
            <a:r>
              <a:rPr lang="de-DE" sz="2000" i="1" baseline="30000" dirty="0">
                <a:solidFill>
                  <a:srgbClr val="77B436"/>
                </a:solidFill>
              </a:rPr>
              <a:t>I</a:t>
            </a:r>
            <a:r>
              <a:rPr lang="de-DE" sz="2000" i="1" baseline="30000" dirty="0">
                <a:solidFill>
                  <a:srgbClr val="1D3483"/>
                </a:solidFill>
              </a:rPr>
              <a:t> Deutschland </a:t>
            </a:r>
            <a:r>
              <a:rPr lang="de-DE" sz="2000" i="1" baseline="30000" dirty="0">
                <a:solidFill>
                  <a:srgbClr val="77B436"/>
                </a:solidFill>
              </a:rPr>
              <a:t>I</a:t>
            </a:r>
            <a:r>
              <a:rPr lang="de-DE" sz="2000" i="1" baseline="30000" dirty="0">
                <a:solidFill>
                  <a:srgbClr val="1D3483"/>
                </a:solidFill>
              </a:rPr>
              <a:t> Frankreich </a:t>
            </a:r>
            <a:r>
              <a:rPr lang="de-DE" sz="2000" i="1" baseline="30000" dirty="0">
                <a:solidFill>
                  <a:srgbClr val="77B436"/>
                </a:solidFill>
              </a:rPr>
              <a:t>I</a:t>
            </a:r>
            <a:r>
              <a:rPr lang="de-DE" sz="2000" i="1" baseline="30000" dirty="0">
                <a:solidFill>
                  <a:srgbClr val="1D3483"/>
                </a:solidFill>
              </a:rPr>
              <a:t> Luxemburg</a:t>
            </a:r>
          </a:p>
        </p:txBody>
      </p:sp>
      <p:pic>
        <p:nvPicPr>
          <p:cNvPr id="18" name="Bild 12">
            <a:extLst>
              <a:ext uri="{FF2B5EF4-FFF2-40B4-BE49-F238E27FC236}">
                <a16:creationId xmlns:a16="http://schemas.microsoft.com/office/drawing/2014/main" id="{14B38022-0D8F-4B12-8E20-953BD77568F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>
            <a:extLst>
              <a:ext uri="{FF2B5EF4-FFF2-40B4-BE49-F238E27FC236}">
                <a16:creationId xmlns:a16="http://schemas.microsoft.com/office/drawing/2014/main" id="{63DE809C-AA46-41EA-A493-8A01EDEFB322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A142A3F9-E4E9-4F0D-9AA8-4C8B97DD10F9}"/>
              </a:ext>
            </a:extLst>
          </p:cNvPr>
          <p:cNvSpPr/>
          <p:nvPr userDrawn="1"/>
        </p:nvSpPr>
        <p:spPr>
          <a:xfrm>
            <a:off x="-11652" y="-15395"/>
            <a:ext cx="9167304" cy="863600"/>
          </a:xfrm>
          <a:prstGeom prst="rect">
            <a:avLst/>
          </a:prstGeom>
          <a:solidFill>
            <a:srgbClr val="77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/>
            <a:endParaRPr lang="de-CH" sz="2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44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0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>
            <a:extLst>
              <a:ext uri="{FF2B5EF4-FFF2-40B4-BE49-F238E27FC236}">
                <a16:creationId xmlns:a16="http://schemas.microsoft.com/office/drawing/2014/main" id="{7A6EFD37-CD6E-487B-B583-A0FE24F4870A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Bild 4">
            <a:extLst>
              <a:ext uri="{FF2B5EF4-FFF2-40B4-BE49-F238E27FC236}">
                <a16:creationId xmlns:a16="http://schemas.microsoft.com/office/drawing/2014/main" id="{CCD54833-1E83-4E06-9EAF-B21CEAD9C4A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Bild 5">
            <a:extLst>
              <a:ext uri="{FF2B5EF4-FFF2-40B4-BE49-F238E27FC236}">
                <a16:creationId xmlns:a16="http://schemas.microsoft.com/office/drawing/2014/main" id="{ADBCFEED-186E-4F45-A484-3F51065ED5CA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2A5FBCF6-A3FD-45BC-A3E0-6B61CE8C74F8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0FC68FB5-567C-477C-9E9B-6C389E0A0BFE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2" name="Bild 8">
            <a:extLst>
              <a:ext uri="{FF2B5EF4-FFF2-40B4-BE49-F238E27FC236}">
                <a16:creationId xmlns:a16="http://schemas.microsoft.com/office/drawing/2014/main" id="{E8567DD4-7751-4D4B-AD45-36244019D19D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3" name="Bild 9">
            <a:extLst>
              <a:ext uri="{FF2B5EF4-FFF2-40B4-BE49-F238E27FC236}">
                <a16:creationId xmlns:a16="http://schemas.microsoft.com/office/drawing/2014/main" id="{15852497-B471-4C64-9885-D87641DB348A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4" name="Bild 10">
            <a:extLst>
              <a:ext uri="{FF2B5EF4-FFF2-40B4-BE49-F238E27FC236}">
                <a16:creationId xmlns:a16="http://schemas.microsoft.com/office/drawing/2014/main" id="{8DC8E823-A746-4E64-B1B8-65A1153A510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5" name="Bild 11">
            <a:extLst>
              <a:ext uri="{FF2B5EF4-FFF2-40B4-BE49-F238E27FC236}">
                <a16:creationId xmlns:a16="http://schemas.microsoft.com/office/drawing/2014/main" id="{0B940F39-1D39-44D6-8DC9-7A2BBEFBB6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19273" y="241767"/>
            <a:ext cx="1917700" cy="863600"/>
          </a:xfrm>
          <a:prstGeom prst="rect">
            <a:avLst/>
          </a:prstGeom>
        </p:spPr>
      </p:pic>
      <p:pic>
        <p:nvPicPr>
          <p:cNvPr id="16" name="Bild 12">
            <a:extLst>
              <a:ext uri="{FF2B5EF4-FFF2-40B4-BE49-F238E27FC236}">
                <a16:creationId xmlns:a16="http://schemas.microsoft.com/office/drawing/2014/main" id="{AE9B19BF-E37A-4B69-8B4E-F0F6694E76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5154A1DA-4718-4846-8E12-CF1E1EC24A26}"/>
              </a:ext>
            </a:extLst>
          </p:cNvPr>
          <p:cNvSpPr txBox="1">
            <a:spLocks/>
          </p:cNvSpPr>
          <p:nvPr userDrawn="1"/>
        </p:nvSpPr>
        <p:spPr>
          <a:xfrm>
            <a:off x="294474" y="1347247"/>
            <a:ext cx="8587271" cy="65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rgbClr val="77B436"/>
                </a:solidFill>
                <a:latin typeface="Open sans"/>
              </a:rPr>
              <a:t>Kontakt</a:t>
            </a:r>
          </a:p>
        </p:txBody>
      </p:sp>
      <p:sp>
        <p:nvSpPr>
          <p:cNvPr id="18" name="Titel 1" descr="Text">
            <a:extLst>
              <a:ext uri="{FF2B5EF4-FFF2-40B4-BE49-F238E27FC236}">
                <a16:creationId xmlns:a16="http://schemas.microsoft.com/office/drawing/2014/main" id="{B770703D-5E46-4BCE-A1B0-1F648006EB6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94474" y="2004960"/>
            <a:ext cx="8587271" cy="3930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de-DE" sz="1200" dirty="0"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de-DE" sz="1200" dirty="0"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BFAA035-1770-459D-995F-B011460F15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1238" y="4097654"/>
            <a:ext cx="1965626" cy="12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>
            <a:extLst>
              <a:ext uri="{FF2B5EF4-FFF2-40B4-BE49-F238E27FC236}">
                <a16:creationId xmlns:a16="http://schemas.microsoft.com/office/drawing/2014/main" id="{F5503DA9-A7FF-420F-BCBD-105052073399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Bild 4">
            <a:extLst>
              <a:ext uri="{FF2B5EF4-FFF2-40B4-BE49-F238E27FC236}">
                <a16:creationId xmlns:a16="http://schemas.microsoft.com/office/drawing/2014/main" id="{DD16926C-6565-4CBE-B5A6-6767DD251763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Bild 5">
            <a:extLst>
              <a:ext uri="{FF2B5EF4-FFF2-40B4-BE49-F238E27FC236}">
                <a16:creationId xmlns:a16="http://schemas.microsoft.com/office/drawing/2014/main" id="{456956AF-5833-4440-911B-43DE5B88BB50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A3AA7C14-EACA-4A69-B1C0-9D806C9E3DD9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820CF133-F8D2-4917-A703-0D5112F8B6E2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2" name="Bild 8">
            <a:extLst>
              <a:ext uri="{FF2B5EF4-FFF2-40B4-BE49-F238E27FC236}">
                <a16:creationId xmlns:a16="http://schemas.microsoft.com/office/drawing/2014/main" id="{E2739C14-2F52-4BA1-97C0-7AC1E5DF45D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3" name="Bild 9">
            <a:extLst>
              <a:ext uri="{FF2B5EF4-FFF2-40B4-BE49-F238E27FC236}">
                <a16:creationId xmlns:a16="http://schemas.microsoft.com/office/drawing/2014/main" id="{721600F1-0E46-41C1-9DFD-71CADA837574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4" name="Bild 10">
            <a:extLst>
              <a:ext uri="{FF2B5EF4-FFF2-40B4-BE49-F238E27FC236}">
                <a16:creationId xmlns:a16="http://schemas.microsoft.com/office/drawing/2014/main" id="{1BBB4E54-87A7-4D2C-886A-DFB485604E8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8" name="Bild 12">
            <a:extLst>
              <a:ext uri="{FF2B5EF4-FFF2-40B4-BE49-F238E27FC236}">
                <a16:creationId xmlns:a16="http://schemas.microsoft.com/office/drawing/2014/main" id="{14B38022-0D8F-4B12-8E20-953BD77568F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3.png"/><Relationship Id="rId5" Type="http://schemas.openxmlformats.org/officeDocument/2006/relationships/image" Target="../media/image4.gif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68.jpg"/><Relationship Id="rId18" Type="http://schemas.openxmlformats.org/officeDocument/2006/relationships/hyperlink" Target="mailto:smartenergy@zawm.be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7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0.png"/><Relationship Id="rId20" Type="http://schemas.openxmlformats.org/officeDocument/2006/relationships/hyperlink" Target="http://www.levelup-akademie.b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11" Type="http://schemas.openxmlformats.org/officeDocument/2006/relationships/image" Target="../media/image9.emf"/><Relationship Id="rId24" Type="http://schemas.openxmlformats.org/officeDocument/2006/relationships/image" Target="../media/image14.png"/><Relationship Id="rId5" Type="http://schemas.openxmlformats.org/officeDocument/2006/relationships/image" Target="../media/image3.jpeg"/><Relationship Id="rId15" Type="http://schemas.openxmlformats.org/officeDocument/2006/relationships/image" Target="../media/image69.png"/><Relationship Id="rId23" Type="http://schemas.openxmlformats.org/officeDocument/2006/relationships/image" Target="../media/image74.png"/><Relationship Id="rId10" Type="http://schemas.openxmlformats.org/officeDocument/2006/relationships/image" Target="../media/image8.jpeg"/><Relationship Id="rId19" Type="http://schemas.openxmlformats.org/officeDocument/2006/relationships/hyperlink" Target="http://www.samartenergy44.e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5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5" Type="http://schemas.openxmlformats.org/officeDocument/2006/relationships/image" Target="../media/image18.jpeg"/><Relationship Id="rId23" Type="http://schemas.openxmlformats.org/officeDocument/2006/relationships/image" Target="../media/image14.png"/><Relationship Id="rId10" Type="http://schemas.openxmlformats.org/officeDocument/2006/relationships/image" Target="../media/image8.jpeg"/><Relationship Id="rId19" Type="http://schemas.openxmlformats.org/officeDocument/2006/relationships/image" Target="../media/image2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jp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gi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SXIH0lJklo?feature=oembed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J1lPnY-cwo?start=54&amp;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Bild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7" name="Bild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Bild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" name="Bild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256" y="2175943"/>
            <a:ext cx="3464227" cy="1560049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2797257" y="3453111"/>
            <a:ext cx="4193612" cy="1145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i="1" baseline="30000" dirty="0">
                <a:solidFill>
                  <a:srgbClr val="1D3483"/>
                </a:solidFill>
              </a:rPr>
              <a:t> </a:t>
            </a:r>
            <a:r>
              <a:rPr lang="de-DE" sz="2000" i="1" baseline="30000" dirty="0">
                <a:solidFill>
                  <a:srgbClr val="1D3483"/>
                </a:solidFill>
              </a:rPr>
              <a:t>Belgien </a:t>
            </a:r>
            <a:r>
              <a:rPr lang="de-DE" sz="2000" i="1" baseline="30000" dirty="0">
                <a:solidFill>
                  <a:srgbClr val="77B436"/>
                </a:solidFill>
              </a:rPr>
              <a:t>I</a:t>
            </a:r>
            <a:r>
              <a:rPr lang="de-DE" sz="2000" i="1" baseline="30000" dirty="0">
                <a:solidFill>
                  <a:srgbClr val="1D3483"/>
                </a:solidFill>
              </a:rPr>
              <a:t> Deutschland </a:t>
            </a:r>
            <a:r>
              <a:rPr lang="de-DE" sz="2000" i="1" baseline="30000" dirty="0">
                <a:solidFill>
                  <a:srgbClr val="77B436"/>
                </a:solidFill>
              </a:rPr>
              <a:t>I</a:t>
            </a:r>
            <a:r>
              <a:rPr lang="de-DE" sz="2000" i="1" baseline="30000" dirty="0">
                <a:solidFill>
                  <a:srgbClr val="1D3483"/>
                </a:solidFill>
              </a:rPr>
              <a:t> Frankreich </a:t>
            </a:r>
            <a:r>
              <a:rPr lang="de-DE" sz="2000" i="1" baseline="30000" dirty="0">
                <a:solidFill>
                  <a:srgbClr val="77B436"/>
                </a:solidFill>
              </a:rPr>
              <a:t>I</a:t>
            </a:r>
            <a:r>
              <a:rPr lang="de-DE" sz="2000" i="1" baseline="30000" dirty="0">
                <a:solidFill>
                  <a:srgbClr val="1D3483"/>
                </a:solidFill>
              </a:rPr>
              <a:t> Luxemburg</a:t>
            </a:r>
          </a:p>
        </p:txBody>
      </p:sp>
      <p:pic>
        <p:nvPicPr>
          <p:cNvPr id="14" name="Bild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56B8D5C-E130-4F7F-AAC0-CDD3F3513B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761" y="6210868"/>
            <a:ext cx="1304935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ertificat PEB Bruxelles - Experts agréés - Green Control">
            <a:extLst>
              <a:ext uri="{FF2B5EF4-FFF2-40B4-BE49-F238E27FC236}">
                <a16:creationId xmlns:a16="http://schemas.microsoft.com/office/drawing/2014/main" id="{3C4A779F-49B7-49EC-A061-643119A1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86" y="2450862"/>
            <a:ext cx="4856627" cy="38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0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Anwendungsbereiche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D52EB1-2095-4C0F-9AF7-3FAE8C8423BA}"/>
              </a:ext>
            </a:extLst>
          </p:cNvPr>
          <p:cNvSpPr txBox="1"/>
          <p:nvPr/>
        </p:nvSpPr>
        <p:spPr>
          <a:xfrm>
            <a:off x="-604577" y="4100747"/>
            <a:ext cx="3913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A16DF6-BCE0-42C5-A49D-04B92687DFCC}"/>
              </a:ext>
            </a:extLst>
          </p:cNvPr>
          <p:cNvSpPr txBox="1"/>
          <p:nvPr/>
        </p:nvSpPr>
        <p:spPr>
          <a:xfrm>
            <a:off x="1287586" y="1332802"/>
            <a:ext cx="35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dem 01.01.2021 ist eine positive Gebäudeenergieeffizienz (</a:t>
            </a:r>
            <a:r>
              <a:rPr lang="de-DE" b="1" u="sng" dirty="0"/>
              <a:t>PEB)</a:t>
            </a:r>
            <a:r>
              <a:rPr lang="de-DE" dirty="0"/>
              <a:t> Voraussetzung zur Erhaltung einer  Baugenehmigung </a:t>
            </a:r>
          </a:p>
          <a:p>
            <a:endParaRPr lang="de-DE" dirty="0"/>
          </a:p>
          <a:p>
            <a:r>
              <a:rPr lang="de-DE" dirty="0"/>
              <a:t>Seitdem hat die Lüftungstechnik eine noch bedeutsamere Rolle in der Planung und in der Konstruktion von Gebäuden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193136-CC22-4022-B4BD-48DEC43C6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8583"/>
            <a:ext cx="1268976" cy="175432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E88E99E-E8E4-4DC8-8321-23AD1D9ACDA5}"/>
              </a:ext>
            </a:extLst>
          </p:cNvPr>
          <p:cNvSpPr/>
          <p:nvPr/>
        </p:nvSpPr>
        <p:spPr>
          <a:xfrm>
            <a:off x="0" y="0"/>
            <a:ext cx="9144001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Einleitung</a:t>
            </a:r>
          </a:p>
        </p:txBody>
      </p:sp>
    </p:spTree>
    <p:extLst>
      <p:ext uri="{BB962C8B-B14F-4D97-AF65-F5344CB8AC3E}">
        <p14:creationId xmlns:p14="http://schemas.microsoft.com/office/powerpoint/2010/main" val="405224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0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Anwendungsbereiche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D52EB1-2095-4C0F-9AF7-3FAE8C8423BA}"/>
              </a:ext>
            </a:extLst>
          </p:cNvPr>
          <p:cNvSpPr txBox="1"/>
          <p:nvPr/>
        </p:nvSpPr>
        <p:spPr>
          <a:xfrm>
            <a:off x="-604577" y="4100747"/>
            <a:ext cx="3913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E88E99E-E8E4-4DC8-8321-23AD1D9ACDA5}"/>
              </a:ext>
            </a:extLst>
          </p:cNvPr>
          <p:cNvSpPr/>
          <p:nvPr/>
        </p:nvSpPr>
        <p:spPr>
          <a:xfrm>
            <a:off x="0" y="0"/>
            <a:ext cx="9144001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Einleitung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F38AD-BDB9-4A80-A854-AC2A1D3A3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1" y="2757252"/>
            <a:ext cx="3450420" cy="29780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ACC56E-4B70-4E87-92D1-19CC709B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25" y="2857500"/>
            <a:ext cx="3310640" cy="287775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C99D2F-D0A3-4B1B-97A6-611B69870331}"/>
              </a:ext>
            </a:extLst>
          </p:cNvPr>
          <p:cNvSpPr txBox="1"/>
          <p:nvPr/>
        </p:nvSpPr>
        <p:spPr>
          <a:xfrm>
            <a:off x="1455336" y="5830046"/>
            <a:ext cx="1733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SansRegular"/>
              </a:rPr>
              <a:t>Winddichtigkeit</a:t>
            </a:r>
            <a:endParaRPr lang="de-DE" b="0" i="0" dirty="0">
              <a:solidFill>
                <a:srgbClr val="000000"/>
              </a:solidFill>
              <a:effectLst/>
              <a:latin typeface="OpenSansRegular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082CB5-829B-4B58-B5A1-961221464DE8}"/>
              </a:ext>
            </a:extLst>
          </p:cNvPr>
          <p:cNvSpPr txBox="1"/>
          <p:nvPr/>
        </p:nvSpPr>
        <p:spPr>
          <a:xfrm>
            <a:off x="5955116" y="5855073"/>
            <a:ext cx="164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SansRegular"/>
              </a:rPr>
              <a:t>Luftdichtigkeit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9380D93-98B6-4BFE-82FC-FA470F647F82}"/>
              </a:ext>
            </a:extLst>
          </p:cNvPr>
          <p:cNvSpPr txBox="1"/>
          <p:nvPr/>
        </p:nvSpPr>
        <p:spPr>
          <a:xfrm>
            <a:off x="1214840" y="1559088"/>
            <a:ext cx="7687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0" dirty="0">
                <a:effectLst/>
              </a:rPr>
              <a:t>Was ist eigentlich der Unterschied zwischen  </a:t>
            </a:r>
            <a:r>
              <a:rPr lang="de-DE" sz="2800" b="1" dirty="0"/>
              <a:t>Wind</a:t>
            </a:r>
            <a:r>
              <a:rPr lang="de-DE" sz="2800" b="1" i="0" dirty="0">
                <a:effectLst/>
              </a:rPr>
              <a:t>dichte- und Luftdichte Gebäudehülle?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8436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0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Anwendungsbereiche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E88E99E-E8E4-4DC8-8321-23AD1D9ACDA5}"/>
              </a:ext>
            </a:extLst>
          </p:cNvPr>
          <p:cNvSpPr/>
          <p:nvPr/>
        </p:nvSpPr>
        <p:spPr>
          <a:xfrm>
            <a:off x="0" y="0"/>
            <a:ext cx="9144001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Einleitung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B55484-C1A4-41C5-A9EF-075CD6D3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822" y="1506094"/>
            <a:ext cx="3014895" cy="24574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8E9651-1C9E-4F99-80D2-73050B858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390650"/>
            <a:ext cx="3009974" cy="2457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AEABA34-612B-47A8-A192-DCE46B105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968" y="3848100"/>
            <a:ext cx="3677533" cy="28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1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Gebäudedämmung</a:t>
            </a:r>
            <a:r>
              <a:rPr lang="de-DE" sz="3600" dirty="0"/>
              <a:t>  </a:t>
            </a:r>
          </a:p>
        </p:txBody>
      </p:sp>
      <p:pic>
        <p:nvPicPr>
          <p:cNvPr id="2050" name="Picture 2" descr="Mineralwolle | Dämmstoffe | Dämmstoffe | Baunetz_Wissen">
            <a:extLst>
              <a:ext uri="{FF2B5EF4-FFF2-40B4-BE49-F238E27FC236}">
                <a16:creationId xmlns:a16="http://schemas.microsoft.com/office/drawing/2014/main" id="{64BB1417-3D1D-400F-AC8B-15779B93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6549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98F2A0B-F7CD-41A2-A659-4B9B2E58C692}"/>
              </a:ext>
            </a:extLst>
          </p:cNvPr>
          <p:cNvSpPr txBox="1"/>
          <p:nvPr/>
        </p:nvSpPr>
        <p:spPr>
          <a:xfrm>
            <a:off x="1660525" y="3216696"/>
            <a:ext cx="156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Mineralwolle</a:t>
            </a:r>
            <a:endParaRPr lang="de-DE" dirty="0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BDDB31-6405-4F86-9C42-2F684BFAA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49" y="3889005"/>
            <a:ext cx="2667000" cy="160972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BD7CAA4-0F33-4A67-AF95-AED422AE7C56}"/>
              </a:ext>
            </a:extLst>
          </p:cNvPr>
          <p:cNvSpPr txBox="1"/>
          <p:nvPr/>
        </p:nvSpPr>
        <p:spPr>
          <a:xfrm>
            <a:off x="5708648" y="5805613"/>
            <a:ext cx="227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Schaumdämmstoffe</a:t>
            </a:r>
            <a:endParaRPr lang="de-DE" dirty="0"/>
          </a:p>
        </p:txBody>
      </p:sp>
      <p:pic>
        <p:nvPicPr>
          <p:cNvPr id="2052" name="Picture 4" descr="Ökologische Wärmedämmung mit alternativen Dämmstoffen |  Verbraucherzentrale.de">
            <a:extLst>
              <a:ext uri="{FF2B5EF4-FFF2-40B4-BE49-F238E27FC236}">
                <a16:creationId xmlns:a16="http://schemas.microsoft.com/office/drawing/2014/main" id="{32948550-7203-4BF8-A219-AE508814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49" y="1465498"/>
            <a:ext cx="26670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346CEAC-8BE1-4274-A5D6-1598D82CDC65}"/>
              </a:ext>
            </a:extLst>
          </p:cNvPr>
          <p:cNvSpPr txBox="1"/>
          <p:nvPr/>
        </p:nvSpPr>
        <p:spPr>
          <a:xfrm>
            <a:off x="6238875" y="3297448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Zellulose</a:t>
            </a:r>
            <a:endParaRPr lang="de-DE" dirty="0"/>
          </a:p>
        </p:txBody>
      </p:sp>
      <p:pic>
        <p:nvPicPr>
          <p:cNvPr id="2054" name="Picture 6" descr="Holzfaserdämmplatten: Eigenschaften und Anwendung">
            <a:extLst>
              <a:ext uri="{FF2B5EF4-FFF2-40B4-BE49-F238E27FC236}">
                <a16:creationId xmlns:a16="http://schemas.microsoft.com/office/drawing/2014/main" id="{B49E4E16-AAF8-4AFE-B2C7-4035F397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889005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21D67CA-F044-4347-AB7A-AC65A3DB976D}"/>
              </a:ext>
            </a:extLst>
          </p:cNvPr>
          <p:cNvSpPr txBox="1"/>
          <p:nvPr/>
        </p:nvSpPr>
        <p:spPr>
          <a:xfrm>
            <a:off x="1301750" y="5795557"/>
            <a:ext cx="18097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Holzfaserplatten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336D8DC-17FB-477A-A1F5-CAC90F15042F}"/>
              </a:ext>
            </a:extLst>
          </p:cNvPr>
          <p:cNvSpPr txBox="1"/>
          <p:nvPr/>
        </p:nvSpPr>
        <p:spPr>
          <a:xfrm>
            <a:off x="1650995" y="932595"/>
            <a:ext cx="633730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äufig verwendete Dämmmaterialien: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977D193-D789-4A2F-806D-1C48672C974E}"/>
              </a:ext>
            </a:extLst>
          </p:cNvPr>
          <p:cNvCxnSpPr>
            <a:cxnSpLocks/>
          </p:cNvCxnSpPr>
          <p:nvPr/>
        </p:nvCxnSpPr>
        <p:spPr>
          <a:xfrm>
            <a:off x="4571999" y="1465498"/>
            <a:ext cx="1" cy="485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E2D79DA-39D3-48DF-86F9-9EAD55CBC9B4}"/>
              </a:ext>
            </a:extLst>
          </p:cNvPr>
          <p:cNvCxnSpPr>
            <a:cxnSpLocks/>
          </p:cNvCxnSpPr>
          <p:nvPr/>
        </p:nvCxnSpPr>
        <p:spPr>
          <a:xfrm>
            <a:off x="457200" y="3696341"/>
            <a:ext cx="8001000" cy="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7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1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Gebäudedämmung</a:t>
            </a:r>
            <a:r>
              <a:rPr lang="de-DE" sz="3600" dirty="0"/>
              <a:t>  </a:t>
            </a:r>
          </a:p>
        </p:txBody>
      </p:sp>
      <p:pic>
        <p:nvPicPr>
          <p:cNvPr id="3074" name="Picture 2" descr="Schafwolldämmung: Dämmmatten – Trittschall – Fugenbänder : Hirschmugl –  Leben mit Naturbaustoffen">
            <a:extLst>
              <a:ext uri="{FF2B5EF4-FFF2-40B4-BE49-F238E27FC236}">
                <a16:creationId xmlns:a16="http://schemas.microsoft.com/office/drawing/2014/main" id="{BE85E845-6274-4901-BA17-868975E4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34742"/>
            <a:ext cx="2647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2A79E14-68D2-4877-9EBD-167478F643DE}"/>
              </a:ext>
            </a:extLst>
          </p:cNvPr>
          <p:cNvSpPr txBox="1"/>
          <p:nvPr/>
        </p:nvSpPr>
        <p:spPr>
          <a:xfrm>
            <a:off x="1928817" y="3221640"/>
            <a:ext cx="12636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Schafwolle</a:t>
            </a:r>
          </a:p>
        </p:txBody>
      </p:sp>
      <p:pic>
        <p:nvPicPr>
          <p:cNvPr id="5" name="Grafik 4" descr="Ein Bild, das Gebäude, Fenster, Stein enthält.&#10;&#10;Automatisch generierte Beschreibung">
            <a:extLst>
              <a:ext uri="{FF2B5EF4-FFF2-40B4-BE49-F238E27FC236}">
                <a16:creationId xmlns:a16="http://schemas.microsoft.com/office/drawing/2014/main" id="{04DE1B85-7261-43B5-AF89-728140A68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173" y="1499179"/>
            <a:ext cx="2619375" cy="168675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A15798C-2DBF-4361-876F-0BC048F15C32}"/>
              </a:ext>
            </a:extLst>
          </p:cNvPr>
          <p:cNvSpPr txBox="1"/>
          <p:nvPr/>
        </p:nvSpPr>
        <p:spPr>
          <a:xfrm>
            <a:off x="5926134" y="3284805"/>
            <a:ext cx="82550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Stroh</a:t>
            </a:r>
          </a:p>
        </p:txBody>
      </p:sp>
      <p:pic>
        <p:nvPicPr>
          <p:cNvPr id="9" name="Grafik 8" descr="Ein Bild, das ausschneiden, halb, Brot, Platz enthält.&#10;&#10;Automatisch generierte Beschreibung">
            <a:extLst>
              <a:ext uri="{FF2B5EF4-FFF2-40B4-BE49-F238E27FC236}">
                <a16:creationId xmlns:a16="http://schemas.microsoft.com/office/drawing/2014/main" id="{C98ABD4C-11DB-4CC0-8832-06FCD2B89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3" y="4057704"/>
            <a:ext cx="2343148" cy="175687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DA90A0A-86B8-410A-915C-12165BDEDAB8}"/>
              </a:ext>
            </a:extLst>
          </p:cNvPr>
          <p:cNvSpPr txBox="1"/>
          <p:nvPr/>
        </p:nvSpPr>
        <p:spPr>
          <a:xfrm>
            <a:off x="1403352" y="5922412"/>
            <a:ext cx="946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Flachs</a:t>
            </a:r>
          </a:p>
        </p:txBody>
      </p:sp>
      <p:pic>
        <p:nvPicPr>
          <p:cNvPr id="3076" name="Picture 4" descr="Ökologisch dämmen mit Hanf und Jute :: Thermo Hanf - Thermo-Hanf">
            <a:extLst>
              <a:ext uri="{FF2B5EF4-FFF2-40B4-BE49-F238E27FC236}">
                <a16:creationId xmlns:a16="http://schemas.microsoft.com/office/drawing/2014/main" id="{C91FD302-ECE4-4AE2-BE0C-1EB88A35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08" y="4018568"/>
            <a:ext cx="1538968" cy="17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BDD809E-7E24-405C-80EA-5291477A41E4}"/>
              </a:ext>
            </a:extLst>
          </p:cNvPr>
          <p:cNvSpPr txBox="1"/>
          <p:nvPr/>
        </p:nvSpPr>
        <p:spPr>
          <a:xfrm>
            <a:off x="7150093" y="5922412"/>
            <a:ext cx="82550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Hanf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7F75B1D-6627-4772-B431-0E5A0BF5857C}"/>
              </a:ext>
            </a:extLst>
          </p:cNvPr>
          <p:cNvSpPr txBox="1"/>
          <p:nvPr/>
        </p:nvSpPr>
        <p:spPr>
          <a:xfrm>
            <a:off x="2366962" y="966276"/>
            <a:ext cx="538003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lternative Dämmmaterialien:</a:t>
            </a:r>
          </a:p>
        </p:txBody>
      </p:sp>
      <p:pic>
        <p:nvPicPr>
          <p:cNvPr id="19" name="Grafik 18" descr="Ein Bild, das Schokolade, Baumaterial, Brot, geschnitten enthält.&#10;&#10;Automatisch generierte Beschreibung">
            <a:extLst>
              <a:ext uri="{FF2B5EF4-FFF2-40B4-BE49-F238E27FC236}">
                <a16:creationId xmlns:a16="http://schemas.microsoft.com/office/drawing/2014/main" id="{5767AD43-0A25-4D4F-948D-900D98B6B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133" y="4057704"/>
            <a:ext cx="1318943" cy="1756873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A0060FA-E6F6-4D06-9638-1DA476EF5C4F}"/>
              </a:ext>
            </a:extLst>
          </p:cNvPr>
          <p:cNvSpPr txBox="1"/>
          <p:nvPr/>
        </p:nvSpPr>
        <p:spPr>
          <a:xfrm>
            <a:off x="4557313" y="5951085"/>
            <a:ext cx="7977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Kork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27548FC-1B4C-4581-B369-9DD418445BDE}"/>
              </a:ext>
            </a:extLst>
          </p:cNvPr>
          <p:cNvCxnSpPr>
            <a:cxnSpLocks/>
          </p:cNvCxnSpPr>
          <p:nvPr/>
        </p:nvCxnSpPr>
        <p:spPr>
          <a:xfrm>
            <a:off x="704853" y="3759233"/>
            <a:ext cx="8001000" cy="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9AA06A5-C8CD-41BF-BC67-06B369245CA2}"/>
              </a:ext>
            </a:extLst>
          </p:cNvPr>
          <p:cNvCxnSpPr>
            <a:cxnSpLocks/>
          </p:cNvCxnSpPr>
          <p:nvPr/>
        </p:nvCxnSpPr>
        <p:spPr>
          <a:xfrm flipH="1">
            <a:off x="3659783" y="3763713"/>
            <a:ext cx="1" cy="2546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5D2BFB8-EFC5-47AA-9F3F-821A038322FB}"/>
              </a:ext>
            </a:extLst>
          </p:cNvPr>
          <p:cNvCxnSpPr>
            <a:cxnSpLocks/>
          </p:cNvCxnSpPr>
          <p:nvPr/>
        </p:nvCxnSpPr>
        <p:spPr>
          <a:xfrm flipH="1">
            <a:off x="6114641" y="3774434"/>
            <a:ext cx="1" cy="2546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EBD4F854-93BD-4AF3-982D-70674A333E1E}"/>
              </a:ext>
            </a:extLst>
          </p:cNvPr>
          <p:cNvCxnSpPr>
            <a:cxnSpLocks/>
          </p:cNvCxnSpPr>
          <p:nvPr/>
        </p:nvCxnSpPr>
        <p:spPr>
          <a:xfrm>
            <a:off x="4312778" y="1547442"/>
            <a:ext cx="16287" cy="221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73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1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Gebäudedämmung</a:t>
            </a:r>
            <a:r>
              <a:rPr lang="de-DE" sz="3600" dirty="0"/>
              <a:t>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FFE5C8-8549-4D6B-921A-0613549B34F2}"/>
              </a:ext>
            </a:extLst>
          </p:cNvPr>
          <p:cNvSpPr txBox="1"/>
          <p:nvPr/>
        </p:nvSpPr>
        <p:spPr>
          <a:xfrm>
            <a:off x="3111500" y="1101274"/>
            <a:ext cx="46609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eue Technologie: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309206-F87A-4F93-9D5A-231DF527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962250"/>
            <a:ext cx="2819400" cy="18796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A119040-3DC7-4D89-9F44-4491A3B6903E}"/>
              </a:ext>
            </a:extLst>
          </p:cNvPr>
          <p:cNvSpPr txBox="1"/>
          <p:nvPr/>
        </p:nvSpPr>
        <p:spPr>
          <a:xfrm>
            <a:off x="1168400" y="3835600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Vakuum-Isolations-Paneele</a:t>
            </a:r>
            <a:endParaRPr lang="de-DE" dirty="0"/>
          </a:p>
        </p:txBody>
      </p:sp>
      <p:pic>
        <p:nvPicPr>
          <p:cNvPr id="4098" name="Picture 2" descr="Dämmung mit Aerogel: Dämmstoffe &amp; Anwendungen">
            <a:extLst>
              <a:ext uri="{FF2B5EF4-FFF2-40B4-BE49-F238E27FC236}">
                <a16:creationId xmlns:a16="http://schemas.microsoft.com/office/drawing/2014/main" id="{7F281003-E3F6-4CF4-BA09-55DDB203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2" y="2006800"/>
            <a:ext cx="2400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F7F4577-E98D-4190-85BC-C39990093F5C}"/>
              </a:ext>
            </a:extLst>
          </p:cNvPr>
          <p:cNvSpPr txBox="1"/>
          <p:nvPr/>
        </p:nvSpPr>
        <p:spPr>
          <a:xfrm>
            <a:off x="6007104" y="3835600"/>
            <a:ext cx="182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Aerogel-Matten</a:t>
            </a:r>
            <a:endParaRPr lang="de-DE" dirty="0"/>
          </a:p>
        </p:txBody>
      </p:sp>
      <p:pic>
        <p:nvPicPr>
          <p:cNvPr id="4100" name="Picture 4" descr="RÖFIX Aerogel Hochleistungsdämmsystem">
            <a:extLst>
              <a:ext uri="{FF2B5EF4-FFF2-40B4-BE49-F238E27FC236}">
                <a16:creationId xmlns:a16="http://schemas.microsoft.com/office/drawing/2014/main" id="{982AD209-5CC2-4E1A-B190-1728C86B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2" y="444802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25BCBEE-C269-42D0-AC2E-F720493723DE}"/>
              </a:ext>
            </a:extLst>
          </p:cNvPr>
          <p:cNvSpPr txBox="1"/>
          <p:nvPr/>
        </p:nvSpPr>
        <p:spPr>
          <a:xfrm>
            <a:off x="2835277" y="6192324"/>
            <a:ext cx="3460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Aerogel-Hochleistungsdämmputz</a:t>
            </a:r>
            <a:endParaRPr lang="de-DE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E649551-9124-48B9-BD2A-0CF7570DA64A}"/>
              </a:ext>
            </a:extLst>
          </p:cNvPr>
          <p:cNvCxnSpPr>
            <a:cxnSpLocks/>
          </p:cNvCxnSpPr>
          <p:nvPr/>
        </p:nvCxnSpPr>
        <p:spPr>
          <a:xfrm>
            <a:off x="565152" y="4312251"/>
            <a:ext cx="8001000" cy="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B59CC5B-E9B1-4403-8169-9D61B16B4B45}"/>
              </a:ext>
            </a:extLst>
          </p:cNvPr>
          <p:cNvCxnSpPr>
            <a:cxnSpLocks/>
          </p:cNvCxnSpPr>
          <p:nvPr/>
        </p:nvCxnSpPr>
        <p:spPr>
          <a:xfrm flipH="1">
            <a:off x="4571999" y="1765300"/>
            <a:ext cx="1" cy="2546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7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1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3: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Gebäudedämmung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B2887C-07AB-4787-8ED9-5BB2D357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99" y="1690121"/>
            <a:ext cx="5588000" cy="378870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39E7462-6B93-44A8-AE4A-A44236ECE8B6}"/>
              </a:ext>
            </a:extLst>
          </p:cNvPr>
          <p:cNvSpPr txBox="1"/>
          <p:nvPr/>
        </p:nvSpPr>
        <p:spPr>
          <a:xfrm>
            <a:off x="2489200" y="1157218"/>
            <a:ext cx="528320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Thermographische Aufnahmen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A22619-C33E-4A25-AA7B-BA3E6384C77B}"/>
              </a:ext>
            </a:extLst>
          </p:cNvPr>
          <p:cNvSpPr txBox="1"/>
          <p:nvPr/>
        </p:nvSpPr>
        <p:spPr>
          <a:xfrm>
            <a:off x="2082799" y="5623525"/>
            <a:ext cx="5588000" cy="375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gelb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 warme Oberflächen, hoher Wärmeverlust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6B1A55-1206-4448-B372-231EB47FDE7C}"/>
              </a:ext>
            </a:extLst>
          </p:cNvPr>
          <p:cNvSpPr txBox="1"/>
          <p:nvPr/>
        </p:nvSpPr>
        <p:spPr>
          <a:xfrm>
            <a:off x="2082799" y="6140748"/>
            <a:ext cx="5588000" cy="375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 kalte Oberflächen, kaum Wärmedurchgang</a:t>
            </a:r>
          </a:p>
        </p:txBody>
      </p:sp>
    </p:spTree>
    <p:extLst>
      <p:ext uri="{BB962C8B-B14F-4D97-AF65-F5344CB8AC3E}">
        <p14:creationId xmlns:p14="http://schemas.microsoft.com/office/powerpoint/2010/main" val="330590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1"/>
            <a:ext cx="9143999" cy="837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3: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Gebäudedämmung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9E7462-6B93-44A8-AE4A-A44236ECE8B6}"/>
              </a:ext>
            </a:extLst>
          </p:cNvPr>
          <p:cNvSpPr txBox="1"/>
          <p:nvPr/>
        </p:nvSpPr>
        <p:spPr>
          <a:xfrm>
            <a:off x="952499" y="1325508"/>
            <a:ext cx="784860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hermographische Innenaufnahme eines Fensters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A22619-C33E-4A25-AA7B-BA3E6384C77B}"/>
              </a:ext>
            </a:extLst>
          </p:cNvPr>
          <p:cNvSpPr txBox="1"/>
          <p:nvPr/>
        </p:nvSpPr>
        <p:spPr>
          <a:xfrm>
            <a:off x="2082799" y="5623525"/>
            <a:ext cx="5588000" cy="375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gelb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 warme Oberflächen, hoher Wärmeverlust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6B1A55-1206-4448-B372-231EB47FDE7C}"/>
              </a:ext>
            </a:extLst>
          </p:cNvPr>
          <p:cNvSpPr txBox="1"/>
          <p:nvPr/>
        </p:nvSpPr>
        <p:spPr>
          <a:xfrm>
            <a:off x="2082799" y="6140748"/>
            <a:ext cx="5588000" cy="375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 kalte Oberflächen, kaum Wärmedurchgang</a:t>
            </a:r>
          </a:p>
        </p:txBody>
      </p:sp>
      <p:pic>
        <p:nvPicPr>
          <p:cNvPr id="9" name="Grafik 8" descr="Ein Bild, das Text, Licht enthält.&#10;&#10;Automatisch generierte Beschreibung">
            <a:extLst>
              <a:ext uri="{FF2B5EF4-FFF2-40B4-BE49-F238E27FC236}">
                <a16:creationId xmlns:a16="http://schemas.microsoft.com/office/drawing/2014/main" id="{ECC5C286-C92F-4BB2-9954-FB1C3285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52" y="2000082"/>
            <a:ext cx="5523567" cy="34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570271" y="0"/>
            <a:ext cx="8003458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Hintergründe  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36A1597-A682-482B-B9D9-F3AB2CF30837}"/>
              </a:ext>
            </a:extLst>
          </p:cNvPr>
          <p:cNvSpPr/>
          <p:nvPr/>
        </p:nvSpPr>
        <p:spPr>
          <a:xfrm>
            <a:off x="0" y="-10060"/>
            <a:ext cx="9144000" cy="837398"/>
          </a:xfrm>
          <a:prstGeom prst="roundRect">
            <a:avLst/>
          </a:prstGeom>
          <a:solidFill>
            <a:srgbClr val="3C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3: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Wärmeleitfähigkeit  </a:t>
            </a:r>
          </a:p>
        </p:txBody>
      </p:sp>
      <p:sp>
        <p:nvSpPr>
          <p:cNvPr id="25" name="ZoneTexte 20">
            <a:extLst>
              <a:ext uri="{FF2B5EF4-FFF2-40B4-BE49-F238E27FC236}">
                <a16:creationId xmlns:a16="http://schemas.microsoft.com/office/drawing/2014/main" id="{910EDC82-EB08-4010-A3DA-2D035306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5383218"/>
            <a:ext cx="3630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 wird dargestellt in W/</a:t>
            </a:r>
            <a:r>
              <a:rPr kumimoji="0" lang="fr-FR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mK</a:t>
            </a:r>
            <a:endParaRPr kumimoji="0" lang="fr-FR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CCF7FE2-91CF-4976-9FE9-01F1EE83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01" y="1630358"/>
            <a:ext cx="6534198" cy="68104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AA2AF69-26B8-453C-A1E7-E16D41126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21" y="2426733"/>
            <a:ext cx="4581558" cy="255271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EDB5B8-0852-43DF-840D-3D01CA60F1B9}"/>
              </a:ext>
            </a:extLst>
          </p:cNvPr>
          <p:cNvSpPr txBox="1"/>
          <p:nvPr/>
        </p:nvSpPr>
        <p:spPr>
          <a:xfrm>
            <a:off x="2394744" y="1003896"/>
            <a:ext cx="46609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ist der Lambda-Wert:</a:t>
            </a:r>
          </a:p>
        </p:txBody>
      </p:sp>
    </p:spTree>
    <p:extLst>
      <p:ext uri="{BB962C8B-B14F-4D97-AF65-F5344CB8AC3E}">
        <p14:creationId xmlns:p14="http://schemas.microsoft.com/office/powerpoint/2010/main" val="82575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570271" y="0"/>
            <a:ext cx="8003458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Hintergründe 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ACA70F-3005-4746-8E66-5A9B39D0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90" y="1217624"/>
            <a:ext cx="4409710" cy="1397757"/>
          </a:xfrm>
        </p:spPr>
        <p:txBody>
          <a:bodyPr/>
          <a:lstStyle/>
          <a:p>
            <a:pPr marL="0" indent="0" rtl="0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36A1597-A682-482B-B9D9-F3AB2CF30837}"/>
              </a:ext>
            </a:extLst>
          </p:cNvPr>
          <p:cNvSpPr/>
          <p:nvPr/>
        </p:nvSpPr>
        <p:spPr>
          <a:xfrm>
            <a:off x="0" y="1"/>
            <a:ext cx="9144000" cy="837398"/>
          </a:xfrm>
          <a:prstGeom prst="roundRect">
            <a:avLst/>
          </a:prstGeom>
          <a:solidFill>
            <a:srgbClr val="3C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3: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Wärmeleitfähigkeit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A69F44-0E1E-4EBE-A3B1-6975DAA3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0" y="1854200"/>
            <a:ext cx="8708139" cy="40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Bild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7" name="Bild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Bild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Bild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4" name="Bild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FB8EFFA-430B-4239-A2B4-749F056539AC}"/>
              </a:ext>
            </a:extLst>
          </p:cNvPr>
          <p:cNvSpPr txBox="1"/>
          <p:nvPr/>
        </p:nvSpPr>
        <p:spPr>
          <a:xfrm>
            <a:off x="1051560" y="1771650"/>
            <a:ext cx="7292340" cy="32918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6F5249-4318-43F9-902B-6004879850C8}"/>
              </a:ext>
            </a:extLst>
          </p:cNvPr>
          <p:cNvSpPr txBox="1"/>
          <p:nvPr/>
        </p:nvSpPr>
        <p:spPr>
          <a:xfrm>
            <a:off x="925830" y="1771650"/>
            <a:ext cx="7418070" cy="2994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3200" b="1" u="sng" dirty="0">
                <a:latin typeface="Open sans"/>
              </a:rPr>
              <a:t>Access Point Smart Energy 4.4</a:t>
            </a:r>
          </a:p>
          <a:p>
            <a:endParaRPr lang="de-DE" sz="2800" b="1" dirty="0">
              <a:solidFill>
                <a:srgbClr val="77B436"/>
              </a:solidFill>
              <a:latin typeface="Open sans"/>
            </a:endParaRPr>
          </a:p>
          <a:p>
            <a:r>
              <a:rPr lang="de-DE" sz="2800" b="1" dirty="0">
                <a:solidFill>
                  <a:srgbClr val="0070C0"/>
                </a:solidFill>
                <a:latin typeface="Open sans"/>
              </a:rPr>
              <a:t>Smartenergy4.4</a:t>
            </a:r>
          </a:p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  <a:p>
            <a:r>
              <a:rPr lang="de-DE" sz="2800" b="1" dirty="0">
                <a:latin typeface="Open sans"/>
              </a:rPr>
              <a:t>Passwort:</a:t>
            </a:r>
            <a:r>
              <a:rPr lang="de-DE" sz="2800" b="1" dirty="0">
                <a:solidFill>
                  <a:srgbClr val="77B436"/>
                </a:solidFill>
                <a:latin typeface="Open sans"/>
              </a:rPr>
              <a:t> smartenergy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97170C8-ECBD-4735-98FB-952DEE04A6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11120"/>
            <a:ext cx="9143999" cy="8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570271" y="0"/>
            <a:ext cx="8003458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Hintergründe 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ACA70F-3005-4746-8E66-5A9B39D0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90" y="1217624"/>
            <a:ext cx="4409710" cy="1397757"/>
          </a:xfrm>
        </p:spPr>
        <p:txBody>
          <a:bodyPr/>
          <a:lstStyle/>
          <a:p>
            <a:pPr marL="0" indent="0" rtl="0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36A1597-A682-482B-B9D9-F3AB2CF30837}"/>
              </a:ext>
            </a:extLst>
          </p:cNvPr>
          <p:cNvSpPr/>
          <p:nvPr/>
        </p:nvSpPr>
        <p:spPr>
          <a:xfrm>
            <a:off x="0" y="1"/>
            <a:ext cx="9144000" cy="837398"/>
          </a:xfrm>
          <a:prstGeom prst="roundRect">
            <a:avLst/>
          </a:prstGeom>
          <a:solidFill>
            <a:srgbClr val="3C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3: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Wärmeleitfähigkeit  </a:t>
            </a:r>
          </a:p>
        </p:txBody>
      </p:sp>
      <p:pic>
        <p:nvPicPr>
          <p:cNvPr id="6" name="Grafik 5" descr="Ein Bild, das orange enthält.&#10;&#10;Automatisch generierte Beschreibung">
            <a:extLst>
              <a:ext uri="{FF2B5EF4-FFF2-40B4-BE49-F238E27FC236}">
                <a16:creationId xmlns:a16="http://schemas.microsoft.com/office/drawing/2014/main" id="{2D6F8708-8B1C-4958-9937-CC99A327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1460500"/>
            <a:ext cx="4588933" cy="3441700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6C21A50-6259-465D-A7DF-5E8097E2F80C}"/>
              </a:ext>
            </a:extLst>
          </p:cNvPr>
          <p:cNvSpPr/>
          <p:nvPr/>
        </p:nvSpPr>
        <p:spPr>
          <a:xfrm>
            <a:off x="3111500" y="5197452"/>
            <a:ext cx="2260600" cy="419100"/>
          </a:xfrm>
          <a:prstGeom prst="roundRect">
            <a:avLst/>
          </a:prstGeom>
          <a:solidFill>
            <a:srgbClr val="77B4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U= 0,12 W/m²K</a:t>
            </a:r>
          </a:p>
        </p:txBody>
      </p:sp>
    </p:spTree>
    <p:extLst>
      <p:ext uri="{BB962C8B-B14F-4D97-AF65-F5344CB8AC3E}">
        <p14:creationId xmlns:p14="http://schemas.microsoft.com/office/powerpoint/2010/main" val="383166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570271" y="0"/>
            <a:ext cx="8003458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Hintergründe 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ACA70F-3005-4746-8E66-5A9B39D0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90" y="1217624"/>
            <a:ext cx="4409710" cy="1397757"/>
          </a:xfrm>
        </p:spPr>
        <p:txBody>
          <a:bodyPr/>
          <a:lstStyle/>
          <a:p>
            <a:pPr marL="0" indent="0" rtl="0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36A1597-A682-482B-B9D9-F3AB2CF30837}"/>
              </a:ext>
            </a:extLst>
          </p:cNvPr>
          <p:cNvSpPr/>
          <p:nvPr/>
        </p:nvSpPr>
        <p:spPr>
          <a:xfrm>
            <a:off x="0" y="-10060"/>
            <a:ext cx="9144000" cy="837398"/>
          </a:xfrm>
          <a:prstGeom prst="roundRect">
            <a:avLst/>
          </a:prstGeom>
          <a:solidFill>
            <a:srgbClr val="3C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3: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Wärmeleitfähigkeit  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99903284-EF4B-4282-A8EE-7250E41B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31" y="1374775"/>
            <a:ext cx="67389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Die Wärmefestigkeit R ist das Gegenteil der Wärmeleitfähigkeit  </a:t>
            </a:r>
            <a:r>
              <a:rPr kumimoji="0" lang="fr-FR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0EE6E3-A8B6-4B92-90EF-7F81388C3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1" y="2810309"/>
            <a:ext cx="7877705" cy="28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570271" y="0"/>
            <a:ext cx="8003458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Hintergründe 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0CEACC1-546E-4BF3-9BB8-B933EC5BD2C4}"/>
              </a:ext>
            </a:extLst>
          </p:cNvPr>
          <p:cNvSpPr/>
          <p:nvPr/>
        </p:nvSpPr>
        <p:spPr>
          <a:xfrm>
            <a:off x="0" y="-1"/>
            <a:ext cx="9144000" cy="8373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Feuchtigkeit und Kondensation und</a:t>
            </a:r>
          </a:p>
          <a:p>
            <a:r>
              <a:rPr lang="de-DE" sz="3200" dirty="0"/>
              <a:t>                  Festigkeit gegenüber Wasserdampf </a:t>
            </a:r>
          </a:p>
        </p:txBody>
      </p:sp>
      <p:pic>
        <p:nvPicPr>
          <p:cNvPr id="7170" name="Picture 2" descr="Bastelitis.de » Wasserdampfdiffusion und feuchte Wände">
            <a:extLst>
              <a:ext uri="{FF2B5EF4-FFF2-40B4-BE49-F238E27FC236}">
                <a16:creationId xmlns:a16="http://schemas.microsoft.com/office/drawing/2014/main" id="{E51D1BD4-A2CE-4D0E-B6C0-47692E6B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9" y="1261154"/>
            <a:ext cx="2761040" cy="19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BAE86F-2CC0-4533-8E4D-3B32BB566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412" y="1261070"/>
            <a:ext cx="3001941" cy="199765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FB97813-A3A3-414D-A849-029B6CBDBF27}"/>
              </a:ext>
            </a:extLst>
          </p:cNvPr>
          <p:cNvSpPr txBox="1"/>
          <p:nvPr/>
        </p:nvSpPr>
        <p:spPr>
          <a:xfrm>
            <a:off x="704850" y="3275013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SansRegular"/>
              </a:rPr>
              <a:t>Dampfdiffusionswiderstand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6821A3-5BA2-4622-9A8A-EF3D2DD464F0}"/>
              </a:ext>
            </a:extLst>
          </p:cNvPr>
          <p:cNvSpPr txBox="1"/>
          <p:nvPr/>
        </p:nvSpPr>
        <p:spPr>
          <a:xfrm>
            <a:off x="5880556" y="3258725"/>
            <a:ext cx="194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SansRegular"/>
              </a:rPr>
              <a:t>Diffusionsoffen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76D4E48-093F-46C0-BB4A-EF15FA9072EB}"/>
              </a:ext>
            </a:extLst>
          </p:cNvPr>
          <p:cNvSpPr txBox="1"/>
          <p:nvPr/>
        </p:nvSpPr>
        <p:spPr>
          <a:xfrm>
            <a:off x="1748935" y="6020753"/>
            <a:ext cx="1130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SansRegular"/>
              </a:rPr>
              <a:t>Taupunkt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AA8833-1122-453D-9E28-66B69478BF94}"/>
              </a:ext>
            </a:extLst>
          </p:cNvPr>
          <p:cNvSpPr txBox="1"/>
          <p:nvPr/>
        </p:nvSpPr>
        <p:spPr>
          <a:xfrm>
            <a:off x="5985945" y="6026966"/>
            <a:ext cx="1738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SansRegular"/>
              </a:rPr>
              <a:t>Wasserdichtheit</a:t>
            </a:r>
            <a:endParaRPr lang="de-DE" dirty="0"/>
          </a:p>
        </p:txBody>
      </p:sp>
      <p:pic>
        <p:nvPicPr>
          <p:cNvPr id="17" name="Grafik 16" descr="Ein Bild, das Text, Gerät enthält.&#10;&#10;Automatisch generierte Beschreibung">
            <a:extLst>
              <a:ext uri="{FF2B5EF4-FFF2-40B4-BE49-F238E27FC236}">
                <a16:creationId xmlns:a16="http://schemas.microsoft.com/office/drawing/2014/main" id="{47307560-FF2A-41DA-BDE8-591B8A3C9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88" y="3950157"/>
            <a:ext cx="2280196" cy="2057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8D55A81-6497-4FD3-84A7-46CE0862A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382" y="3950158"/>
            <a:ext cx="1546477" cy="2070596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F7A83F4-4060-49E0-82AE-E301F493C9AE}"/>
              </a:ext>
            </a:extLst>
          </p:cNvPr>
          <p:cNvCxnSpPr>
            <a:cxnSpLocks/>
          </p:cNvCxnSpPr>
          <p:nvPr/>
        </p:nvCxnSpPr>
        <p:spPr>
          <a:xfrm>
            <a:off x="457200" y="3696341"/>
            <a:ext cx="8001000" cy="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2CB81A5-8169-4052-855E-AFD37151DDA0}"/>
              </a:ext>
            </a:extLst>
          </p:cNvPr>
          <p:cNvCxnSpPr>
            <a:cxnSpLocks/>
          </p:cNvCxnSpPr>
          <p:nvPr/>
        </p:nvCxnSpPr>
        <p:spPr>
          <a:xfrm>
            <a:off x="4571999" y="1261070"/>
            <a:ext cx="1" cy="5063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6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extfeld 11">
            <a:extLst>
              <a:ext uri="{FF2B5EF4-FFF2-40B4-BE49-F238E27FC236}">
                <a16:creationId xmlns:a16="http://schemas.microsoft.com/office/drawing/2014/main" id="{EE7D2C06-B577-4B5A-BBCD-53DC39C2C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589891"/>
              </p:ext>
            </p:extLst>
          </p:nvPr>
        </p:nvGraphicFramePr>
        <p:xfrm>
          <a:off x="4789359" y="472612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Danke-Smiley, Emoji und Emoticon: So bedankt ihr euch in WhatsApp und Co.">
            <a:extLst>
              <a:ext uri="{FF2B5EF4-FFF2-40B4-BE49-F238E27FC236}">
                <a16:creationId xmlns:a16="http://schemas.microsoft.com/office/drawing/2014/main" id="{25313C04-64E3-4E70-A3A3-446C13E0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0" y="2320290"/>
            <a:ext cx="4125849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6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Bild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Bild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7" name="Bild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Bild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Bild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Bild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9273" y="241767"/>
            <a:ext cx="1917700" cy="8636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2F036877-CD22-4A56-8E71-7D6A60623410}"/>
              </a:ext>
            </a:extLst>
          </p:cNvPr>
          <p:cNvSpPr txBox="1">
            <a:spLocks/>
          </p:cNvSpPr>
          <p:nvPr/>
        </p:nvSpPr>
        <p:spPr>
          <a:xfrm>
            <a:off x="294474" y="1347247"/>
            <a:ext cx="8587271" cy="65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C7BD600-13EF-4D5C-9A8D-3FC81A175E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588" y="1238344"/>
            <a:ext cx="5374957" cy="4479131"/>
          </a:xfrm>
          <a:prstGeom prst="rect">
            <a:avLst/>
          </a:prstGeom>
        </p:spPr>
      </p:pic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0C15829-98F2-4D43-91C1-961CBB454C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3610" y="3051536"/>
            <a:ext cx="1379243" cy="52854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CDF2287-3B78-46E3-A188-D9C1F6AE86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6716" y="5068438"/>
            <a:ext cx="2484571" cy="835404"/>
          </a:xfrm>
          <a:prstGeom prst="rect">
            <a:avLst/>
          </a:prstGeom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C57F811-7434-4A42-8624-89E9F37AB4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896" y="5134506"/>
            <a:ext cx="1366144" cy="49154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FA332F7-3395-4A62-B721-0F6E5F7261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8451" y="3929209"/>
            <a:ext cx="1297177" cy="767462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717CCA29-AC2C-43F8-9381-CC99E6E02124}"/>
              </a:ext>
            </a:extLst>
          </p:cNvPr>
          <p:cNvSpPr txBox="1"/>
          <p:nvPr/>
        </p:nvSpPr>
        <p:spPr>
          <a:xfrm>
            <a:off x="5326380" y="1590103"/>
            <a:ext cx="36202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Kontakt</a:t>
            </a:r>
          </a:p>
          <a:p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Zentrum für Aus- und Weiterbildung im Mittelstand</a:t>
            </a:r>
          </a:p>
          <a:p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Vervierser Straße 73</a:t>
            </a:r>
          </a:p>
          <a:p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4700 Eupen</a:t>
            </a:r>
          </a:p>
          <a:p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hlinkClick r:id="rId18"/>
              </a:rPr>
              <a:t>smartenergy@zawm.be</a:t>
            </a:r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hlinkClick r:id="rId19"/>
              </a:rPr>
              <a:t>www.samartenergy44.eu</a:t>
            </a:r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hlinkClick r:id="rId20"/>
              </a:rPr>
              <a:t>www.levelup-akademie.be</a:t>
            </a:r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6960A57-DE0B-456C-A9FE-B2994013B7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24241" y="3929209"/>
            <a:ext cx="873552" cy="86588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A824DFA-D92B-4703-A043-D662C2AAB64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03766" y="5026213"/>
            <a:ext cx="869844" cy="86589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9432390-3606-4950-9670-2CEB518429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22529" y="2922733"/>
            <a:ext cx="804262" cy="7861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4409211-1C41-4899-A731-1A61655122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6011120"/>
            <a:ext cx="9143999" cy="8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Bild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Bild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7" name="Bild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8" name="Bild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Bild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" name="Bild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0" y="102408"/>
            <a:ext cx="2717800" cy="1231900"/>
          </a:xfrm>
          <a:prstGeom prst="rect">
            <a:avLst/>
          </a:prstGeom>
        </p:spPr>
      </p:pic>
      <p:pic>
        <p:nvPicPr>
          <p:cNvPr id="14" name="Bild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pic>
        <p:nvPicPr>
          <p:cNvPr id="1026" name="Picture 2" descr="Piktogramme | Darum müssen die Bildzeichen erklärt werden">
            <a:extLst>
              <a:ext uri="{FF2B5EF4-FFF2-40B4-BE49-F238E27FC236}">
                <a16:creationId xmlns:a16="http://schemas.microsoft.com/office/drawing/2014/main" id="{72DDE2AB-D914-4E1E-9B9C-ACAC1A18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99" y="4998257"/>
            <a:ext cx="853190" cy="8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Text, ClipArt, Schild enthält.&#10;&#10;Automatisch generierte Beschreibung">
            <a:extLst>
              <a:ext uri="{FF2B5EF4-FFF2-40B4-BE49-F238E27FC236}">
                <a16:creationId xmlns:a16="http://schemas.microsoft.com/office/drawing/2014/main" id="{E9A222A9-42D2-4AA5-A29A-08EDBD7B6D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3940" y="4012572"/>
            <a:ext cx="900431" cy="450216"/>
          </a:xfrm>
          <a:prstGeom prst="rect">
            <a:avLst/>
          </a:prstGeom>
        </p:spPr>
      </p:pic>
      <p:pic>
        <p:nvPicPr>
          <p:cNvPr id="13" name="Grafik 12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D998B866-4ED3-438F-80E5-DADB0A6E28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277" y="3545009"/>
            <a:ext cx="692671" cy="692671"/>
          </a:xfrm>
          <a:prstGeom prst="rect">
            <a:avLst/>
          </a:prstGeom>
        </p:spPr>
      </p:pic>
      <p:pic>
        <p:nvPicPr>
          <p:cNvPr id="1028" name="Picture 4" descr="Rauchverbot In Der Roten Wiedergabe Der Illustration Auf Weißem Hintergrund  Lizenzfrei Nutzbare Vektorgrafiken, Clip Arts, Illustrationen. Image  95522706.">
            <a:extLst>
              <a:ext uri="{FF2B5EF4-FFF2-40B4-BE49-F238E27FC236}">
                <a16:creationId xmlns:a16="http://schemas.microsoft.com/office/drawing/2014/main" id="{06542897-F645-4077-AC0D-10E94595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0" y="1976207"/>
            <a:ext cx="622669" cy="6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26B4A99-90F7-4208-BDE9-E6C236D627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6124">
            <a:off x="219841" y="5001066"/>
            <a:ext cx="684403" cy="684403"/>
          </a:xfrm>
          <a:prstGeom prst="rect">
            <a:avLst/>
          </a:prstGeom>
        </p:spPr>
      </p:pic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B923EB4-035A-47ED-9644-AF3271D18B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0148" y="1955797"/>
            <a:ext cx="964397" cy="586005"/>
          </a:xfrm>
          <a:prstGeom prst="rect">
            <a:avLst/>
          </a:prstGeom>
        </p:spPr>
      </p:pic>
      <p:pic>
        <p:nvPicPr>
          <p:cNvPr id="1032" name="Picture 8" descr="7,362 BEST Notruf IMAGES, STOCK PHOTOS &amp; VECTORS | Adobe Stock">
            <a:extLst>
              <a:ext uri="{FF2B5EF4-FFF2-40B4-BE49-F238E27FC236}">
                <a16:creationId xmlns:a16="http://schemas.microsoft.com/office/drawing/2014/main" id="{3918C227-A759-437B-A664-9B5DCDBC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16" y="2509331"/>
            <a:ext cx="964397" cy="7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 descr="Ein Bild, das Text, ClipArt, Erste Hilfe-Kasten enthält.&#10;&#10;Automatisch generierte Beschreibung">
            <a:extLst>
              <a:ext uri="{FF2B5EF4-FFF2-40B4-BE49-F238E27FC236}">
                <a16:creationId xmlns:a16="http://schemas.microsoft.com/office/drawing/2014/main" id="{256AC3F6-2FF3-4CD9-95EB-CF94E48A03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0020" y="3291449"/>
            <a:ext cx="896875" cy="597917"/>
          </a:xfrm>
          <a:prstGeom prst="rect">
            <a:avLst/>
          </a:prstGeom>
        </p:spPr>
      </p:pic>
      <p:pic>
        <p:nvPicPr>
          <p:cNvPr id="30" name="Grafik 29" descr="Ein Bild, das Text, Schild, draußen, Straße enthält.&#10;&#10;Automatisch generierte Beschreibung">
            <a:extLst>
              <a:ext uri="{FF2B5EF4-FFF2-40B4-BE49-F238E27FC236}">
                <a16:creationId xmlns:a16="http://schemas.microsoft.com/office/drawing/2014/main" id="{4F9B32FA-26AE-4DFD-B9EF-0F6F596E37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964" y="4288700"/>
            <a:ext cx="617752" cy="617752"/>
          </a:xfrm>
          <a:prstGeom prst="rect">
            <a:avLst/>
          </a:prstGeom>
        </p:spPr>
      </p:pic>
      <p:pic>
        <p:nvPicPr>
          <p:cNvPr id="1034" name="Picture 10" descr="HB-Druck Raucherbereich Schild A1 (594x841mm) - Amazon.de">
            <a:extLst>
              <a:ext uri="{FF2B5EF4-FFF2-40B4-BE49-F238E27FC236}">
                <a16:creationId xmlns:a16="http://schemas.microsoft.com/office/drawing/2014/main" id="{0F7528CB-79B6-4F5F-9F3F-B94DCFFE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4" y="2711635"/>
            <a:ext cx="535138" cy="7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4315A39-7A13-4353-8D82-C30277EB8796}"/>
              </a:ext>
            </a:extLst>
          </p:cNvPr>
          <p:cNvSpPr txBox="1"/>
          <p:nvPr/>
        </p:nvSpPr>
        <p:spPr>
          <a:xfrm>
            <a:off x="401108" y="1255118"/>
            <a:ext cx="2462784" cy="4818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800" b="1" u="sng" dirty="0">
                <a:latin typeface="Open sans"/>
              </a:rPr>
              <a:t>Hausregeln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0C9F66F7-9822-42B8-B9F7-34D712ED6A90}"/>
              </a:ext>
            </a:extLst>
          </p:cNvPr>
          <p:cNvSpPr txBox="1"/>
          <p:nvPr/>
        </p:nvSpPr>
        <p:spPr>
          <a:xfrm>
            <a:off x="1051560" y="2157493"/>
            <a:ext cx="1577340" cy="357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DFFD8882-1107-4F98-9F1C-DE238999B576}"/>
              </a:ext>
            </a:extLst>
          </p:cNvPr>
          <p:cNvSpPr txBox="1"/>
          <p:nvPr/>
        </p:nvSpPr>
        <p:spPr>
          <a:xfrm>
            <a:off x="825994" y="2095750"/>
            <a:ext cx="3600450" cy="357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-Auf dem Schulgelände herrscht Rauchverbot</a:t>
            </a:r>
          </a:p>
        </p:txBody>
      </p:sp>
      <p:sp>
        <p:nvSpPr>
          <p:cNvPr id="1027" name="Textfeld 1026">
            <a:extLst>
              <a:ext uri="{FF2B5EF4-FFF2-40B4-BE49-F238E27FC236}">
                <a16:creationId xmlns:a16="http://schemas.microsoft.com/office/drawing/2014/main" id="{351F83FD-9E82-43EC-BA77-686A9BACD781}"/>
              </a:ext>
            </a:extLst>
          </p:cNvPr>
          <p:cNvSpPr txBox="1"/>
          <p:nvPr/>
        </p:nvSpPr>
        <p:spPr>
          <a:xfrm>
            <a:off x="829612" y="2968767"/>
            <a:ext cx="3600450" cy="2418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-außer in den Zugewiesenen Bereichen </a:t>
            </a:r>
          </a:p>
        </p:txBody>
      </p: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3FB0C632-B983-4A4A-8A41-20686DFD9C79}"/>
              </a:ext>
            </a:extLst>
          </p:cNvPr>
          <p:cNvSpPr txBox="1"/>
          <p:nvPr/>
        </p:nvSpPr>
        <p:spPr>
          <a:xfrm>
            <a:off x="825994" y="3807416"/>
            <a:ext cx="3104926" cy="1563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-Bitte nur in den Räumen eintreten, in denen die Schulung stattfindet </a:t>
            </a: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5C3D8522-6826-4185-A7A4-DC8961385F0D}"/>
              </a:ext>
            </a:extLst>
          </p:cNvPr>
          <p:cNvSpPr txBox="1"/>
          <p:nvPr/>
        </p:nvSpPr>
        <p:spPr>
          <a:xfrm>
            <a:off x="1051560" y="4537864"/>
            <a:ext cx="3104926" cy="3833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033" name="Textfeld 1032">
            <a:extLst>
              <a:ext uri="{FF2B5EF4-FFF2-40B4-BE49-F238E27FC236}">
                <a16:creationId xmlns:a16="http://schemas.microsoft.com/office/drawing/2014/main" id="{F93C9CB4-0EB3-45B9-8AD8-3F049E57A202}"/>
              </a:ext>
            </a:extLst>
          </p:cNvPr>
          <p:cNvSpPr txBox="1"/>
          <p:nvPr/>
        </p:nvSpPr>
        <p:spPr>
          <a:xfrm>
            <a:off x="838857" y="4505629"/>
            <a:ext cx="2964523" cy="2225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-Bitte leise in den Fluren</a:t>
            </a:r>
          </a:p>
        </p:txBody>
      </p:sp>
      <p:sp>
        <p:nvSpPr>
          <p:cNvPr id="1035" name="Textfeld 1034">
            <a:extLst>
              <a:ext uri="{FF2B5EF4-FFF2-40B4-BE49-F238E27FC236}">
                <a16:creationId xmlns:a16="http://schemas.microsoft.com/office/drawing/2014/main" id="{19247866-6A21-4406-B92F-C6D910AA3777}"/>
              </a:ext>
            </a:extLst>
          </p:cNvPr>
          <p:cNvSpPr txBox="1"/>
          <p:nvPr/>
        </p:nvSpPr>
        <p:spPr>
          <a:xfrm>
            <a:off x="966397" y="5172075"/>
            <a:ext cx="3600450" cy="3981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037" name="Textfeld 1036">
            <a:extLst>
              <a:ext uri="{FF2B5EF4-FFF2-40B4-BE49-F238E27FC236}">
                <a16:creationId xmlns:a16="http://schemas.microsoft.com/office/drawing/2014/main" id="{84B142F9-9DED-48B0-9CDC-1CE5C853507B}"/>
              </a:ext>
            </a:extLst>
          </p:cNvPr>
          <p:cNvSpPr txBox="1"/>
          <p:nvPr/>
        </p:nvSpPr>
        <p:spPr>
          <a:xfrm>
            <a:off x="862512" y="5102428"/>
            <a:ext cx="2548890" cy="4818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-Bitte beachten Sie die geltenden Hygieneregeln  </a:t>
            </a:r>
          </a:p>
        </p:txBody>
      </p:sp>
      <p:sp>
        <p:nvSpPr>
          <p:cNvPr id="1038" name="Textfeld 1037">
            <a:extLst>
              <a:ext uri="{FF2B5EF4-FFF2-40B4-BE49-F238E27FC236}">
                <a16:creationId xmlns:a16="http://schemas.microsoft.com/office/drawing/2014/main" id="{41574710-44C7-4F23-93D6-52E6C6CBE068}"/>
              </a:ext>
            </a:extLst>
          </p:cNvPr>
          <p:cNvSpPr txBox="1"/>
          <p:nvPr/>
        </p:nvSpPr>
        <p:spPr>
          <a:xfrm>
            <a:off x="4479987" y="1459887"/>
            <a:ext cx="3154680" cy="3230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197B0001-6E41-41B1-B6C0-9B91D8EE8A15}"/>
              </a:ext>
            </a:extLst>
          </p:cNvPr>
          <p:cNvSpPr txBox="1"/>
          <p:nvPr/>
        </p:nvSpPr>
        <p:spPr>
          <a:xfrm>
            <a:off x="4798087" y="1382928"/>
            <a:ext cx="3611880" cy="3539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800" b="1" u="sng" dirty="0">
                <a:latin typeface="Open sans"/>
              </a:rPr>
              <a:t>Im Notfall</a:t>
            </a:r>
          </a:p>
        </p:txBody>
      </p:sp>
      <p:cxnSp>
        <p:nvCxnSpPr>
          <p:cNvPr id="1042" name="Gerader Verbinder 1041">
            <a:extLst>
              <a:ext uri="{FF2B5EF4-FFF2-40B4-BE49-F238E27FC236}">
                <a16:creationId xmlns:a16="http://schemas.microsoft.com/office/drawing/2014/main" id="{0DDAABB6-41B3-4AB9-989A-696A66FBC2EB}"/>
              </a:ext>
            </a:extLst>
          </p:cNvPr>
          <p:cNvCxnSpPr/>
          <p:nvPr/>
        </p:nvCxnSpPr>
        <p:spPr>
          <a:xfrm>
            <a:off x="4426444" y="1837628"/>
            <a:ext cx="3618" cy="3863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4" name="Grafik 1043">
            <a:extLst>
              <a:ext uri="{FF2B5EF4-FFF2-40B4-BE49-F238E27FC236}">
                <a16:creationId xmlns:a16="http://schemas.microsoft.com/office/drawing/2014/main" id="{9C0EF7E2-5CC2-4D40-8EFE-45AC1414A0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13940" y="4534840"/>
            <a:ext cx="934485" cy="437420"/>
          </a:xfrm>
          <a:prstGeom prst="rect">
            <a:avLst/>
          </a:prstGeom>
        </p:spPr>
      </p:pic>
      <p:sp>
        <p:nvSpPr>
          <p:cNvPr id="1045" name="Textfeld 1044">
            <a:extLst>
              <a:ext uri="{FF2B5EF4-FFF2-40B4-BE49-F238E27FC236}">
                <a16:creationId xmlns:a16="http://schemas.microsoft.com/office/drawing/2014/main" id="{BC80FFDA-5E6C-4AB1-86E3-2D719A305716}"/>
              </a:ext>
            </a:extLst>
          </p:cNvPr>
          <p:cNvSpPr txBox="1"/>
          <p:nvPr/>
        </p:nvSpPr>
        <p:spPr>
          <a:xfrm>
            <a:off x="5648425" y="2095750"/>
            <a:ext cx="2386230" cy="3230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046" name="Textfeld 1045">
            <a:extLst>
              <a:ext uri="{FF2B5EF4-FFF2-40B4-BE49-F238E27FC236}">
                <a16:creationId xmlns:a16="http://schemas.microsoft.com/office/drawing/2014/main" id="{C3AA29F6-C727-4E7E-8C35-384DFA9D1E8F}"/>
              </a:ext>
            </a:extLst>
          </p:cNvPr>
          <p:cNvSpPr txBox="1"/>
          <p:nvPr/>
        </p:nvSpPr>
        <p:spPr>
          <a:xfrm rot="10800000" flipV="1">
            <a:off x="5556464" y="2167187"/>
            <a:ext cx="2761542" cy="457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-Im Notfall Ruhe bewahren und den Anweisungen folgen</a:t>
            </a:r>
          </a:p>
        </p:txBody>
      </p:sp>
      <p:sp>
        <p:nvSpPr>
          <p:cNvPr id="1047" name="Textfeld 1046">
            <a:extLst>
              <a:ext uri="{FF2B5EF4-FFF2-40B4-BE49-F238E27FC236}">
                <a16:creationId xmlns:a16="http://schemas.microsoft.com/office/drawing/2014/main" id="{D759C29C-E90B-434C-8FA3-0D59F81CA8F5}"/>
              </a:ext>
            </a:extLst>
          </p:cNvPr>
          <p:cNvSpPr txBox="1"/>
          <p:nvPr/>
        </p:nvSpPr>
        <p:spPr>
          <a:xfrm>
            <a:off x="5596895" y="2723225"/>
            <a:ext cx="2665963" cy="2874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-Die 112 anrufen und den Anweisungen folgen</a:t>
            </a:r>
          </a:p>
        </p:txBody>
      </p:sp>
      <p:sp>
        <p:nvSpPr>
          <p:cNvPr id="1048" name="Textfeld 1047">
            <a:extLst>
              <a:ext uri="{FF2B5EF4-FFF2-40B4-BE49-F238E27FC236}">
                <a16:creationId xmlns:a16="http://schemas.microsoft.com/office/drawing/2014/main" id="{3425F07D-54C8-475C-83F8-7E8D424E98B1}"/>
              </a:ext>
            </a:extLst>
          </p:cNvPr>
          <p:cNvSpPr txBox="1"/>
          <p:nvPr/>
        </p:nvSpPr>
        <p:spPr>
          <a:xfrm>
            <a:off x="5606581" y="3391917"/>
            <a:ext cx="2287706" cy="2637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-Im Foyer neben der Sekretariatstüre </a:t>
            </a:r>
          </a:p>
        </p:txBody>
      </p:sp>
      <p:sp>
        <p:nvSpPr>
          <p:cNvPr id="1049" name="Textfeld 1048">
            <a:extLst>
              <a:ext uri="{FF2B5EF4-FFF2-40B4-BE49-F238E27FC236}">
                <a16:creationId xmlns:a16="http://schemas.microsoft.com/office/drawing/2014/main" id="{8C0AE133-8057-4D28-AB2F-C7C1EEF7C55B}"/>
              </a:ext>
            </a:extLst>
          </p:cNvPr>
          <p:cNvSpPr txBox="1"/>
          <p:nvPr/>
        </p:nvSpPr>
        <p:spPr>
          <a:xfrm>
            <a:off x="5641612" y="3973912"/>
            <a:ext cx="2198271" cy="4818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-Bitte folgen Sie den Ausgangspfeilen</a:t>
            </a:r>
          </a:p>
        </p:txBody>
      </p:sp>
      <p:sp>
        <p:nvSpPr>
          <p:cNvPr id="1050" name="Textfeld 1049">
            <a:extLst>
              <a:ext uri="{FF2B5EF4-FFF2-40B4-BE49-F238E27FC236}">
                <a16:creationId xmlns:a16="http://schemas.microsoft.com/office/drawing/2014/main" id="{78EF73EC-2634-4633-8CEC-06AF6E8D9E88}"/>
              </a:ext>
            </a:extLst>
          </p:cNvPr>
          <p:cNvSpPr txBox="1"/>
          <p:nvPr/>
        </p:nvSpPr>
        <p:spPr>
          <a:xfrm>
            <a:off x="5648425" y="4597576"/>
            <a:ext cx="2287706" cy="2637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-Verlassen Sie das Gebäude</a:t>
            </a:r>
          </a:p>
        </p:txBody>
      </p:sp>
      <p:sp>
        <p:nvSpPr>
          <p:cNvPr id="1051" name="Textfeld 1050">
            <a:extLst>
              <a:ext uri="{FF2B5EF4-FFF2-40B4-BE49-F238E27FC236}">
                <a16:creationId xmlns:a16="http://schemas.microsoft.com/office/drawing/2014/main" id="{E62ECE70-5458-4E5D-AC3C-6F7D7985DE19}"/>
              </a:ext>
            </a:extLst>
          </p:cNvPr>
          <p:cNvSpPr txBox="1"/>
          <p:nvPr/>
        </p:nvSpPr>
        <p:spPr>
          <a:xfrm>
            <a:off x="5596895" y="4998257"/>
            <a:ext cx="2721111" cy="6900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de-DE" sz="2000" b="1" dirty="0">
              <a:solidFill>
                <a:srgbClr val="77B436"/>
              </a:solidFill>
              <a:latin typeface="Open sans"/>
            </a:endParaRPr>
          </a:p>
        </p:txBody>
      </p:sp>
      <p:sp>
        <p:nvSpPr>
          <p:cNvPr id="1052" name="Textfeld 1051">
            <a:extLst>
              <a:ext uri="{FF2B5EF4-FFF2-40B4-BE49-F238E27FC236}">
                <a16:creationId xmlns:a16="http://schemas.microsoft.com/office/drawing/2014/main" id="{35FA0D9B-8EBF-41EC-B5A1-244CE080DD0C}"/>
              </a:ext>
            </a:extLst>
          </p:cNvPr>
          <p:cNvSpPr txBox="1"/>
          <p:nvPr/>
        </p:nvSpPr>
        <p:spPr>
          <a:xfrm>
            <a:off x="5556464" y="5102305"/>
            <a:ext cx="2761542" cy="656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1400" b="1" dirty="0">
                <a:latin typeface="Open sans"/>
              </a:rPr>
              <a:t>-Begeben Sie sich zum Sammelplatz vor dem Hauptgebäude und warten Sie auf Anweisungen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CE6BA68E-0C57-423F-ACF2-7CF1F0E98CE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011120"/>
            <a:ext cx="9143999" cy="8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Bild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Bild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7" name="Bild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Bild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Bild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Bild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4" name="Bild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615E2ED-A6E6-465D-8AB8-582ECADB7C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016749"/>
            <a:ext cx="9143999" cy="8468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570482-0061-4447-9302-3D44E1856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197" y="1196772"/>
            <a:ext cx="6805278" cy="48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Bild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Bild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7" name="Bild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Bild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Bild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Bild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74" y="115347"/>
            <a:ext cx="2717800" cy="1231900"/>
          </a:xfrm>
          <a:prstGeom prst="rect">
            <a:avLst/>
          </a:prstGeom>
        </p:spPr>
      </p:pic>
      <p:pic>
        <p:nvPicPr>
          <p:cNvPr id="14" name="Bild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9649" y="241767"/>
            <a:ext cx="1320800" cy="825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9EC5CF8-77B5-4715-BD1D-F6A7BCC9CA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11120"/>
            <a:ext cx="9143999" cy="846880"/>
          </a:xfrm>
          <a:prstGeom prst="rect">
            <a:avLst/>
          </a:prstGeom>
        </p:spPr>
      </p:pic>
      <p:pic>
        <p:nvPicPr>
          <p:cNvPr id="2" name="Onlinemedien 1" title="Smart Energy 4.4 - Interreg @ BNT">
            <a:hlinkClick r:id="" action="ppaction://media"/>
            <a:extLst>
              <a:ext uri="{FF2B5EF4-FFF2-40B4-BE49-F238E27FC236}">
                <a16:creationId xmlns:a16="http://schemas.microsoft.com/office/drawing/2014/main" id="{D59AE2CE-B2A6-43EC-B3C4-2DC35C29DC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573022" y="1416338"/>
            <a:ext cx="7997953" cy="45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067893-E83D-4E4F-8AB3-E7FF23CAD299}"/>
              </a:ext>
            </a:extLst>
          </p:cNvPr>
          <p:cNvSpPr txBox="1"/>
          <p:nvPr/>
        </p:nvSpPr>
        <p:spPr>
          <a:xfrm>
            <a:off x="394554" y="489439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C89E8F7F-FD3F-48F4-9B61-4E372318B2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655" y="6166399"/>
            <a:ext cx="84709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7" name="Bild 5">
            <a:extLst>
              <a:ext uri="{FF2B5EF4-FFF2-40B4-BE49-F238E27FC236}">
                <a16:creationId xmlns:a16="http://schemas.microsoft.com/office/drawing/2014/main" id="{39317396-0312-405D-9A89-B45BA75ED5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36" y="6212119"/>
            <a:ext cx="900430" cy="3981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8" name="Bild 6">
            <a:extLst>
              <a:ext uri="{FF2B5EF4-FFF2-40B4-BE49-F238E27FC236}">
                <a16:creationId xmlns:a16="http://schemas.microsoft.com/office/drawing/2014/main" id="{3DB93C3C-360A-4980-9B55-F59CA85FA1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545" y="6212119"/>
            <a:ext cx="1068705" cy="408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9" name="Bild 7">
            <a:extLst>
              <a:ext uri="{FF2B5EF4-FFF2-40B4-BE49-F238E27FC236}">
                <a16:creationId xmlns:a16="http://schemas.microsoft.com/office/drawing/2014/main" id="{D982AB97-9B17-4387-B2AE-88470A8648E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257" y="6212119"/>
            <a:ext cx="125793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20" name="Bild 8">
            <a:extLst>
              <a:ext uri="{FF2B5EF4-FFF2-40B4-BE49-F238E27FC236}">
                <a16:creationId xmlns:a16="http://schemas.microsoft.com/office/drawing/2014/main" id="{18F08534-050B-47EC-B024-9458805917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8551" y="6124738"/>
            <a:ext cx="663575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21" name="Bild 9">
            <a:extLst>
              <a:ext uri="{FF2B5EF4-FFF2-40B4-BE49-F238E27FC236}">
                <a16:creationId xmlns:a16="http://schemas.microsoft.com/office/drawing/2014/main" id="{B3888D52-4291-41CF-A57D-DF10799DE6B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048" y="6166399"/>
            <a:ext cx="576580" cy="502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30F0DD6-804E-403B-89B4-EC50BBC0BEDB}"/>
              </a:ext>
            </a:extLst>
          </p:cNvPr>
          <p:cNvSpPr txBox="1"/>
          <p:nvPr/>
        </p:nvSpPr>
        <p:spPr>
          <a:xfrm>
            <a:off x="381916" y="1214058"/>
            <a:ext cx="8522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i="0" dirty="0">
                <a:solidFill>
                  <a:srgbClr val="77B436"/>
                </a:solidFill>
                <a:effectLst/>
                <a:latin typeface="OpenSansRegular"/>
              </a:rPr>
              <a:t>Modul 2 : Einführung in „</a:t>
            </a:r>
            <a:r>
              <a:rPr lang="de-DE" sz="3600" b="1" dirty="0">
                <a:solidFill>
                  <a:srgbClr val="77B436"/>
                </a:solidFill>
                <a:latin typeface="OpenSansRegular"/>
              </a:rPr>
              <a:t>Isolations</a:t>
            </a:r>
            <a:r>
              <a:rPr lang="de-DE" sz="3600" b="1" i="0" dirty="0">
                <a:solidFill>
                  <a:srgbClr val="77B436"/>
                </a:solidFill>
                <a:effectLst/>
                <a:latin typeface="OpenSansRegular"/>
              </a:rPr>
              <a:t>technik und Winddichte Gebäudehülle"</a:t>
            </a:r>
            <a:endParaRPr lang="de-DE" sz="3600" dirty="0">
              <a:solidFill>
                <a:srgbClr val="77B436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041F1F-C6C5-4A96-8BEA-7CA23ADBA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11120"/>
            <a:ext cx="9143999" cy="8468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DC3B79-244E-49A9-A4A8-EFDE5DC0C3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" y="2806700"/>
            <a:ext cx="7010400" cy="3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6" name="Inhaltsplatzhalter 2">
            <a:extLst>
              <a:ext uri="{FF2B5EF4-FFF2-40B4-BE49-F238E27FC236}">
                <a16:creationId xmlns:a16="http://schemas.microsoft.com/office/drawing/2014/main" id="{79BDC225-A514-4776-B4EA-63063BF5B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914034"/>
              </p:ext>
            </p:extLst>
          </p:nvPr>
        </p:nvGraphicFramePr>
        <p:xfrm>
          <a:off x="368300" y="1152525"/>
          <a:ext cx="8420100" cy="506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B6C731ED-1320-4359-A577-78702CD03BFF}"/>
              </a:ext>
            </a:extLst>
          </p:cNvPr>
          <p:cNvSpPr txBox="1"/>
          <p:nvPr/>
        </p:nvSpPr>
        <p:spPr>
          <a:xfrm>
            <a:off x="114300" y="12573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Übersicht</a:t>
            </a:r>
            <a:r>
              <a:rPr lang="de-DE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41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/>
        </p:blipFill>
        <p:spPr bwMode="auto">
          <a:xfrm>
            <a:off x="11651" y="6370373"/>
            <a:ext cx="9144001" cy="481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DBB26A3-5C01-4866-A764-1642E5EC1ABE}"/>
              </a:ext>
            </a:extLst>
          </p:cNvPr>
          <p:cNvSpPr txBox="1"/>
          <p:nvPr/>
        </p:nvSpPr>
        <p:spPr>
          <a:xfrm>
            <a:off x="76200" y="212326"/>
            <a:ext cx="494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Einführung</a:t>
            </a:r>
          </a:p>
        </p:txBody>
      </p:sp>
      <p:pic>
        <p:nvPicPr>
          <p:cNvPr id="3" name="Onlinemedien 2" title="Die Luftdichte Ebene">
            <a:hlinkClick r:id="" action="ppaction://media"/>
            <a:extLst>
              <a:ext uri="{FF2B5EF4-FFF2-40B4-BE49-F238E27FC236}">
                <a16:creationId xmlns:a16="http://schemas.microsoft.com/office/drawing/2014/main" id="{5584E661-DDF2-4B6B-B0CE-163D62EC97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3415" y="1211771"/>
            <a:ext cx="7902885" cy="44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9B96-4656-46EA-85EB-B233920EC1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v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F6605A-D2AF-4A2E-B498-B1F12B34841C}"/>
              </a:ext>
            </a:extLst>
          </p:cNvPr>
          <p:cNvSpPr/>
          <p:nvPr/>
        </p:nvSpPr>
        <p:spPr>
          <a:xfrm>
            <a:off x="0" y="0"/>
            <a:ext cx="9144001" cy="8373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Modul 3: </a:t>
            </a:r>
            <a:r>
              <a:rPr lang="de-DE" sz="3200" dirty="0"/>
              <a:t>Einleitung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9FA9F7-0476-4C66-A6BD-60FCA01BC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2429750"/>
            <a:ext cx="3371850" cy="2383550"/>
          </a:xfrm>
          <a:prstGeom prst="rect">
            <a:avLst/>
          </a:prstGeom>
        </p:spPr>
      </p:pic>
      <p:pic>
        <p:nvPicPr>
          <p:cNvPr id="9" name="Grafik 8" descr="Ein Bild, das Text, Gras, Himmel, Baum enthält.&#10;&#10;Automatisch generierte Beschreibung">
            <a:extLst>
              <a:ext uri="{FF2B5EF4-FFF2-40B4-BE49-F238E27FC236}">
                <a16:creationId xmlns:a16="http://schemas.microsoft.com/office/drawing/2014/main" id="{68D0D801-6E31-4FBF-A05F-63B58DF3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1130300"/>
            <a:ext cx="3371850" cy="1694775"/>
          </a:xfrm>
          <a:prstGeom prst="rect">
            <a:avLst/>
          </a:prstGeom>
        </p:spPr>
      </p:pic>
      <p:pic>
        <p:nvPicPr>
          <p:cNvPr id="11" name="Grafik 10" descr="Ein Bild, das Person, Personen, stehend, darstellend enthält.&#10;&#10;Automatisch generierte Beschreibung">
            <a:extLst>
              <a:ext uri="{FF2B5EF4-FFF2-40B4-BE49-F238E27FC236}">
                <a16:creationId xmlns:a16="http://schemas.microsoft.com/office/drawing/2014/main" id="{D5A63DBF-2BA3-4692-B280-F7E8E5EE8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200" y="4813300"/>
            <a:ext cx="4791300" cy="16116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1735CA8-4408-4FE6-812C-3ECC530D7DFA}"/>
              </a:ext>
            </a:extLst>
          </p:cNvPr>
          <p:cNvSpPr txBox="1"/>
          <p:nvPr/>
        </p:nvSpPr>
        <p:spPr>
          <a:xfrm>
            <a:off x="3972393" y="1685300"/>
            <a:ext cx="218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Gebäudehülle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EE979E-F5F7-4DA0-8EDA-7AC036657AC3}"/>
              </a:ext>
            </a:extLst>
          </p:cNvPr>
          <p:cNvSpPr txBox="1"/>
          <p:nvPr/>
        </p:nvSpPr>
        <p:spPr>
          <a:xfrm>
            <a:off x="5898420" y="3395693"/>
            <a:ext cx="266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Energieeinsparung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96691AA-BD54-4BEB-84AB-FAD5C20CBF4E}"/>
              </a:ext>
            </a:extLst>
          </p:cNvPr>
          <p:cNvSpPr txBox="1"/>
          <p:nvPr/>
        </p:nvSpPr>
        <p:spPr>
          <a:xfrm>
            <a:off x="2608289" y="5928084"/>
            <a:ext cx="148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Gewerke</a:t>
            </a:r>
          </a:p>
        </p:txBody>
      </p:sp>
    </p:spTree>
    <p:extLst>
      <p:ext uri="{BB962C8B-B14F-4D97-AF65-F5344CB8AC3E}">
        <p14:creationId xmlns:p14="http://schemas.microsoft.com/office/powerpoint/2010/main" val="264378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2000" b="1" dirty="0">
            <a:solidFill>
              <a:srgbClr val="77B436"/>
            </a:solidFill>
            <a:latin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2000" b="1" dirty="0">
            <a:solidFill>
              <a:srgbClr val="77B436"/>
            </a:solidFill>
            <a:latin typeface="Open san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37CAA7F6E3FF4F8BCC91BC3DE855E2" ma:contentTypeVersion="9" ma:contentTypeDescription="Ein neues Dokument erstellen." ma:contentTypeScope="" ma:versionID="158819ae6543f58bc7c23a485a7be7f8">
  <xsd:schema xmlns:xsd="http://www.w3.org/2001/XMLSchema" xmlns:xs="http://www.w3.org/2001/XMLSchema" xmlns:p="http://schemas.microsoft.com/office/2006/metadata/properties" xmlns:ns2="137017bc-6eb6-42ac-abe6-afa0dffb7e53" xmlns:ns3="bc1cc2c7-11c8-4add-9ffc-b54f9bb93551" targetNamespace="http://schemas.microsoft.com/office/2006/metadata/properties" ma:root="true" ma:fieldsID="7ee2720ec85c3e723e8a9f1251e61508" ns2:_="" ns3:_="">
    <xsd:import namespace="137017bc-6eb6-42ac-abe6-afa0dffb7e53"/>
    <xsd:import namespace="bc1cc2c7-11c8-4add-9ffc-b54f9bb93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017bc-6eb6-42ac-abe6-afa0dffb7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cc2c7-11c8-4add-9ffc-b54f9bb93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AF49F2-CE9C-4E80-9D11-599711394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017bc-6eb6-42ac-abe6-afa0dffb7e53"/>
    <ds:schemaRef ds:uri="bc1cc2c7-11c8-4add-9ffc-b54f9bb93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32A94-5347-4A78-9359-0987073C36D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37017bc-6eb6-42ac-abe6-afa0dffb7e5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c1cc2c7-11c8-4add-9ffc-b54f9bb9355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4021D4-3E36-4E9F-AD3C-0E11BC9992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1429</Words>
  <Application>Microsoft Office PowerPoint</Application>
  <PresentationFormat>Bildschirmpräsentation (4:3)</PresentationFormat>
  <Paragraphs>243</Paragraphs>
  <Slides>24</Slides>
  <Notes>24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OpenSansBold</vt:lpstr>
      <vt:lpstr>OpenSansRegular</vt:lpstr>
      <vt:lpstr>Segoe UI</vt:lpstr>
      <vt:lpstr>Wingdings</vt:lpstr>
      <vt:lpstr>Office-Design</vt:lpstr>
      <vt:lpstr>Benutzerdefiniertes Design</vt:lpstr>
      <vt:lpstr>1_Benutzerdefiniertes Design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Kaiser</dc:creator>
  <cp:lastModifiedBy>Patrick Scholl</cp:lastModifiedBy>
  <cp:revision>252</cp:revision>
  <cp:lastPrinted>2021-09-03T10:24:58Z</cp:lastPrinted>
  <dcterms:created xsi:type="dcterms:W3CDTF">2020-09-12T06:52:07Z</dcterms:created>
  <dcterms:modified xsi:type="dcterms:W3CDTF">2022-02-19T13:18:52Z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0x0101008637CAA7F6E3FF4F8BCC91BC3DE855E2</vt:lpwstr>
  </property>
</Properties>
</file>